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8" r:id="rId5"/>
    <p:sldId id="269" r:id="rId6"/>
    <p:sldId id="261" r:id="rId7"/>
    <p:sldId id="275" r:id="rId8"/>
    <p:sldId id="262" r:id="rId9"/>
    <p:sldId id="278" r:id="rId10"/>
    <p:sldId id="268" r:id="rId11"/>
    <p:sldId id="266" r:id="rId12"/>
    <p:sldId id="267" r:id="rId13"/>
    <p:sldId id="271" r:id="rId14"/>
    <p:sldId id="272" r:id="rId15"/>
    <p:sldId id="273" r:id="rId16"/>
    <p:sldId id="274" r:id="rId17"/>
    <p:sldId id="276" r:id="rId18"/>
    <p:sldId id="277" r:id="rId19"/>
    <p:sldId id="279" r:id="rId20"/>
    <p:sldId id="280" r:id="rId21"/>
    <p:sldId id="281" r:id="rId22"/>
    <p:sldId id="282" r:id="rId23"/>
    <p:sldId id="283" r:id="rId24"/>
    <p:sldId id="284" r:id="rId25"/>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52E23D-CF91-44A3-ABCB-13524C9ED08D}">
          <p14:sldIdLst>
            <p14:sldId id="258"/>
            <p14:sldId id="269"/>
            <p14:sldId id="261"/>
            <p14:sldId id="275"/>
            <p14:sldId id="262"/>
            <p14:sldId id="278"/>
            <p14:sldId id="268"/>
            <p14:sldId id="266"/>
            <p14:sldId id="267"/>
            <p14:sldId id="271"/>
            <p14:sldId id="272"/>
            <p14:sldId id="273"/>
            <p14:sldId id="274"/>
            <p14:sldId id="276"/>
            <p14:sldId id="277"/>
            <p14:sldId id="279"/>
            <p14:sldId id="280"/>
            <p14:sldId id="281"/>
            <p14:sldId id="282"/>
            <p14:sldId id="283"/>
            <p14:sldId id="284"/>
          </p14:sldIdLst>
        </p14:section>
        <p14:section name="Untitled Section" id="{D58EF2A5-4B06-46A8-BCAA-24B0A58004B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985" autoAdjust="0"/>
  </p:normalViewPr>
  <p:slideViewPr>
    <p:cSldViewPr snapToGrid="0">
      <p:cViewPr varScale="1">
        <p:scale>
          <a:sx n="69" d="100"/>
          <a:sy n="69" d="100"/>
        </p:scale>
        <p:origin x="1519"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F9DFD-7BCF-4AA9-891F-0D42726D8BB1}" type="datetimeFigureOut">
              <a:rPr lang="et-EE" smtClean="0"/>
              <a:t>24.05.2024</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8F64E-2731-4FD4-8A96-3D19DBA8670A}" type="slidenum">
              <a:rPr lang="et-EE" smtClean="0"/>
              <a:t>‹#›</a:t>
            </a:fld>
            <a:endParaRPr lang="et-EE"/>
          </a:p>
        </p:txBody>
      </p:sp>
    </p:spTree>
    <p:extLst>
      <p:ext uri="{BB962C8B-B14F-4D97-AF65-F5344CB8AC3E}">
        <p14:creationId xmlns:p14="http://schemas.microsoft.com/office/powerpoint/2010/main" val="350945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err="1"/>
              <a:t>flat</a:t>
            </a:r>
            <a:r>
              <a:rPr lang="et-EE" dirty="0"/>
              <a:t> </a:t>
            </a:r>
            <a:r>
              <a:rPr lang="et-EE" dirty="0" err="1"/>
              <a:t>rate</a:t>
            </a:r>
            <a:r>
              <a:rPr lang="et-EE" dirty="0"/>
              <a:t> </a:t>
            </a:r>
            <a:r>
              <a:rPr lang="et-EE" dirty="0" err="1"/>
              <a:t>for</a:t>
            </a:r>
            <a:r>
              <a:rPr lang="et-EE" dirty="0"/>
              <a:t> LAG grant A841 - </a:t>
            </a:r>
          </a:p>
          <a:p>
            <a:endParaRPr lang="en-US" dirty="0"/>
          </a:p>
        </p:txBody>
      </p:sp>
      <p:sp>
        <p:nvSpPr>
          <p:cNvPr id="4" name="Slide Number Placeholder 3"/>
          <p:cNvSpPr>
            <a:spLocks noGrp="1"/>
          </p:cNvSpPr>
          <p:nvPr>
            <p:ph type="sldNum" sz="quarter" idx="5"/>
          </p:nvPr>
        </p:nvSpPr>
        <p:spPr/>
        <p:txBody>
          <a:bodyPr/>
          <a:lstStyle/>
          <a:p>
            <a:fld id="{E398F64E-2731-4FD4-8A96-3D19DBA8670A}" type="slidenum">
              <a:rPr lang="et-EE" smtClean="0"/>
              <a:t>3</a:t>
            </a:fld>
            <a:endParaRPr lang="et-EE"/>
          </a:p>
        </p:txBody>
      </p:sp>
    </p:spTree>
    <p:extLst>
      <p:ext uri="{BB962C8B-B14F-4D97-AF65-F5344CB8AC3E}">
        <p14:creationId xmlns:p14="http://schemas.microsoft.com/office/powerpoint/2010/main" val="134637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8F64E-2731-4FD4-8A96-3D19DBA8670A}" type="slidenum">
              <a:rPr lang="et-EE" smtClean="0"/>
              <a:t>15</a:t>
            </a:fld>
            <a:endParaRPr lang="et-EE"/>
          </a:p>
        </p:txBody>
      </p:sp>
    </p:spTree>
    <p:extLst>
      <p:ext uri="{BB962C8B-B14F-4D97-AF65-F5344CB8AC3E}">
        <p14:creationId xmlns:p14="http://schemas.microsoft.com/office/powerpoint/2010/main" val="2339831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8F64E-2731-4FD4-8A96-3D19DBA8670A}" type="slidenum">
              <a:rPr lang="et-EE" smtClean="0"/>
              <a:t>16</a:t>
            </a:fld>
            <a:endParaRPr lang="et-EE"/>
          </a:p>
        </p:txBody>
      </p:sp>
    </p:spTree>
    <p:extLst>
      <p:ext uri="{BB962C8B-B14F-4D97-AF65-F5344CB8AC3E}">
        <p14:creationId xmlns:p14="http://schemas.microsoft.com/office/powerpoint/2010/main" val="327774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8F64E-2731-4FD4-8A96-3D19DBA8670A}" type="slidenum">
              <a:rPr lang="et-EE" smtClean="0"/>
              <a:t>4</a:t>
            </a:fld>
            <a:endParaRPr lang="et-EE"/>
          </a:p>
        </p:txBody>
      </p:sp>
    </p:spTree>
    <p:extLst>
      <p:ext uri="{BB962C8B-B14F-4D97-AF65-F5344CB8AC3E}">
        <p14:creationId xmlns:p14="http://schemas.microsoft.com/office/powerpoint/2010/main" val="339519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EDI- </a:t>
            </a:r>
            <a:r>
              <a:rPr lang="et-EE" dirty="0" err="1"/>
              <a:t>electronic</a:t>
            </a:r>
            <a:r>
              <a:rPr lang="et-EE" dirty="0"/>
              <a:t> </a:t>
            </a:r>
            <a:r>
              <a:rPr lang="et-EE" dirty="0" err="1"/>
              <a:t>data</a:t>
            </a:r>
            <a:r>
              <a:rPr lang="et-EE" dirty="0"/>
              <a:t> </a:t>
            </a:r>
            <a:r>
              <a:rPr lang="et-EE" dirty="0" err="1"/>
              <a:t>interchange</a:t>
            </a:r>
            <a:r>
              <a:rPr lang="et-EE" dirty="0"/>
              <a:t> </a:t>
            </a:r>
          </a:p>
          <a:p>
            <a:r>
              <a:rPr lang="en-US" b="0" i="0" dirty="0">
                <a:solidFill>
                  <a:srgbClr val="040C28"/>
                </a:solidFill>
                <a:effectLst/>
                <a:latin typeface="Google Sans"/>
              </a:rPr>
              <a:t>Electronic data interchange</a:t>
            </a:r>
            <a:r>
              <a:rPr lang="en-US" b="0" i="0" dirty="0">
                <a:solidFill>
                  <a:srgbClr val="202124"/>
                </a:solidFill>
                <a:effectLst/>
                <a:latin typeface="Google Sans"/>
              </a:rPr>
              <a:t> (EDI) is the automated exchange of business documents</a:t>
            </a:r>
            <a:r>
              <a:rPr lang="et-EE" b="0" i="0" dirty="0">
                <a:solidFill>
                  <a:srgbClr val="202124"/>
                </a:solidFill>
                <a:effectLst/>
                <a:latin typeface="Google Sans"/>
              </a:rPr>
              <a:t> </a:t>
            </a:r>
            <a:r>
              <a:rPr lang="et-EE" b="0" i="0" dirty="0" err="1">
                <a:solidFill>
                  <a:srgbClr val="202124"/>
                </a:solidFill>
                <a:effectLst/>
                <a:latin typeface="Google Sans"/>
              </a:rPr>
              <a:t>or</a:t>
            </a:r>
            <a:r>
              <a:rPr lang="et-EE" b="0" i="0" dirty="0">
                <a:solidFill>
                  <a:srgbClr val="202124"/>
                </a:solidFill>
                <a:effectLst/>
                <a:latin typeface="Google Sans"/>
              </a:rPr>
              <a:t> </a:t>
            </a:r>
            <a:r>
              <a:rPr lang="et-EE" b="0" i="0" dirty="0" err="1">
                <a:solidFill>
                  <a:srgbClr val="202124"/>
                </a:solidFill>
                <a:effectLst/>
                <a:latin typeface="Google Sans"/>
              </a:rPr>
              <a:t>information</a:t>
            </a:r>
            <a:r>
              <a:rPr lang="et-EE" b="0" i="0" dirty="0">
                <a:solidFill>
                  <a:srgbClr val="202124"/>
                </a:solidFill>
                <a:effectLst/>
                <a:latin typeface="Google Sans"/>
              </a:rPr>
              <a:t>, </a:t>
            </a:r>
            <a:r>
              <a:rPr lang="et-EE" b="0" i="0" dirty="0" err="1">
                <a:solidFill>
                  <a:srgbClr val="202124"/>
                </a:solidFill>
                <a:effectLst/>
                <a:latin typeface="Google Sans"/>
              </a:rPr>
              <a:t>datas</a:t>
            </a:r>
            <a:r>
              <a:rPr lang="et-EE" b="0" i="0" dirty="0">
                <a:solidFill>
                  <a:srgbClr val="202124"/>
                </a:solidFill>
                <a:effectLst/>
                <a:latin typeface="Google Sans"/>
              </a:rPr>
              <a:t> </a:t>
            </a:r>
            <a:r>
              <a:rPr lang="en-US" b="0" i="0" dirty="0">
                <a:solidFill>
                  <a:srgbClr val="202124"/>
                </a:solidFill>
                <a:effectLst/>
                <a:latin typeface="Google Sans"/>
              </a:rPr>
              <a:t> between organizations. Daily business workflows require the exchange of documents like invoices, purchase orders, and shipping forms.</a:t>
            </a:r>
            <a:endParaRPr lang="et-EE" dirty="0"/>
          </a:p>
          <a:p>
            <a:endParaRPr lang="et-EE" dirty="0"/>
          </a:p>
          <a:p>
            <a:r>
              <a:rPr lang="en-US" dirty="0"/>
              <a:t>In Estonia, EDI is called x-</a:t>
            </a:r>
            <a:r>
              <a:rPr lang="et-EE" dirty="0"/>
              <a:t>road</a:t>
            </a:r>
          </a:p>
          <a:p>
            <a:endParaRPr lang="et-EE" dirty="0"/>
          </a:p>
          <a:p>
            <a:r>
              <a:rPr lang="et-EE" dirty="0" err="1"/>
              <a:t>Cadastral</a:t>
            </a:r>
            <a:r>
              <a:rPr lang="et-EE" dirty="0"/>
              <a:t> register- </a:t>
            </a:r>
            <a:r>
              <a:rPr lang="en-US" b="0" i="0" dirty="0">
                <a:solidFill>
                  <a:srgbClr val="212529"/>
                </a:solidFill>
                <a:effectLst/>
                <a:latin typeface="Roboto" panose="02000000000000000000" pitchFamily="2" charset="0"/>
              </a:rPr>
              <a:t>The land </a:t>
            </a:r>
            <a:r>
              <a:rPr lang="en-US" b="0" i="0" dirty="0" err="1">
                <a:solidFill>
                  <a:srgbClr val="212529"/>
                </a:solidFill>
                <a:effectLst/>
                <a:latin typeface="Roboto" panose="02000000000000000000" pitchFamily="2" charset="0"/>
              </a:rPr>
              <a:t>cadastre</a:t>
            </a:r>
            <a:r>
              <a:rPr lang="en-US" b="0" i="0" dirty="0">
                <a:solidFill>
                  <a:srgbClr val="212529"/>
                </a:solidFill>
                <a:effectLst/>
                <a:latin typeface="Roboto" panose="02000000000000000000" pitchFamily="2" charset="0"/>
              </a:rPr>
              <a:t> is a general national register the objective of which is to register information reflecting the spatial extent of immovable's boundaries, the value of land, the natural status of land and the use of land, and to ensure the quality, maintenance and availability of such information to the public.</a:t>
            </a:r>
            <a:endParaRPr lang="et-EE" b="0" i="0" dirty="0">
              <a:solidFill>
                <a:srgbClr val="212529"/>
              </a:solidFill>
              <a:effectLst/>
              <a:latin typeface="Roboto" panose="02000000000000000000" pitchFamily="2" charset="0"/>
            </a:endParaRPr>
          </a:p>
          <a:p>
            <a:endParaRPr lang="et-EE"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t>Land register - </a:t>
            </a:r>
            <a:r>
              <a:rPr lang="en-US" sz="1200" dirty="0"/>
              <a:t>Real estate is a plot of land with buildings, immovable property (plot of land) entered in the land register as an independent unit, development right, apartment ownership or apartment development right.</a:t>
            </a:r>
            <a:endParaRPr lang="et-EE" sz="1200" dirty="0"/>
          </a:p>
          <a:p>
            <a:endParaRPr lang="et-EE" dirty="0"/>
          </a:p>
          <a:p>
            <a:r>
              <a:rPr lang="et-EE" dirty="0"/>
              <a:t>https://geoportaal.maaamet.ee/eng/Spatial-Data/Cadastral-Data/Landowners-Guide-p729.html#a01</a:t>
            </a:r>
          </a:p>
          <a:p>
            <a:endParaRPr lang="et-EE" dirty="0"/>
          </a:p>
          <a:p>
            <a:r>
              <a:rPr lang="et-EE" dirty="0"/>
              <a:t>6 </a:t>
            </a:r>
            <a:r>
              <a:rPr lang="et-EE" dirty="0" err="1"/>
              <a:t>controls</a:t>
            </a:r>
            <a:r>
              <a:rPr lang="et-EE" dirty="0"/>
              <a:t> – </a:t>
            </a:r>
            <a:r>
              <a:rPr lang="et-EE" dirty="0" err="1"/>
              <a:t>Blocker</a:t>
            </a:r>
            <a:r>
              <a:rPr lang="et-EE" dirty="0"/>
              <a:t> </a:t>
            </a:r>
            <a:r>
              <a:rPr lang="et-EE" dirty="0" err="1"/>
              <a:t>type</a:t>
            </a:r>
            <a:r>
              <a:rPr lang="et-EE" dirty="0"/>
              <a:t> </a:t>
            </a:r>
          </a:p>
          <a:p>
            <a:r>
              <a:rPr lang="en-US" dirty="0"/>
              <a:t>DO NOT HAVE A TAX LIABILITY</a:t>
            </a:r>
            <a:endParaRPr lang="et-EE" dirty="0"/>
          </a:p>
          <a:p>
            <a:r>
              <a:rPr lang="en-US" dirty="0"/>
              <a:t>NOT BANKRUPTCY</a:t>
            </a:r>
            <a:endParaRPr lang="et-EE" dirty="0"/>
          </a:p>
          <a:p>
            <a:r>
              <a:rPr lang="en-US" dirty="0"/>
              <a:t>CRIMINAL RECORD OF THE APPLICANT</a:t>
            </a:r>
            <a:endParaRPr lang="et-EE" dirty="0"/>
          </a:p>
          <a:p>
            <a:r>
              <a:rPr lang="en-US" dirty="0"/>
              <a:t>NOT_APPLY_OTHERS</a:t>
            </a:r>
            <a:endParaRPr lang="et-EE" dirty="0"/>
          </a:p>
          <a:p>
            <a:r>
              <a:rPr lang="en-US" dirty="0"/>
              <a:t>WITHDRAWN_FUND_REFUNDED_OR_DEFERRED</a:t>
            </a:r>
            <a:endParaRPr lang="et-EE" dirty="0"/>
          </a:p>
          <a:p>
            <a:endParaRPr lang="et-EE" dirty="0"/>
          </a:p>
          <a:p>
            <a:endParaRPr lang="et-EE" dirty="0"/>
          </a:p>
        </p:txBody>
      </p:sp>
      <p:sp>
        <p:nvSpPr>
          <p:cNvPr id="4" name="Slide Number Placeholder 3"/>
          <p:cNvSpPr>
            <a:spLocks noGrp="1"/>
          </p:cNvSpPr>
          <p:nvPr>
            <p:ph type="sldNum" sz="quarter" idx="5"/>
          </p:nvPr>
        </p:nvSpPr>
        <p:spPr/>
        <p:txBody>
          <a:bodyPr/>
          <a:lstStyle/>
          <a:p>
            <a:fld id="{E398F64E-2731-4FD4-8A96-3D19DBA8670A}" type="slidenum">
              <a:rPr lang="et-EE" smtClean="0"/>
              <a:t>5</a:t>
            </a:fld>
            <a:endParaRPr lang="et-EE"/>
          </a:p>
        </p:txBody>
      </p:sp>
    </p:spTree>
    <p:extLst>
      <p:ext uri="{BB962C8B-B14F-4D97-AF65-F5344CB8AC3E}">
        <p14:creationId xmlns:p14="http://schemas.microsoft.com/office/powerpoint/2010/main" val="2832989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8F64E-2731-4FD4-8A96-3D19DBA8670A}" type="slidenum">
              <a:rPr lang="et-EE" smtClean="0"/>
              <a:t>6</a:t>
            </a:fld>
            <a:endParaRPr lang="et-EE"/>
          </a:p>
        </p:txBody>
      </p:sp>
    </p:spTree>
    <p:extLst>
      <p:ext uri="{BB962C8B-B14F-4D97-AF65-F5344CB8AC3E}">
        <p14:creationId xmlns:p14="http://schemas.microsoft.com/office/powerpoint/2010/main" val="123553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398F64E-2731-4FD4-8A96-3D19DBA8670A}" type="slidenum">
              <a:rPr lang="et-EE" smtClean="0"/>
              <a:t>7</a:t>
            </a:fld>
            <a:endParaRPr lang="et-EE"/>
          </a:p>
        </p:txBody>
      </p:sp>
    </p:spTree>
    <p:extLst>
      <p:ext uri="{BB962C8B-B14F-4D97-AF65-F5344CB8AC3E}">
        <p14:creationId xmlns:p14="http://schemas.microsoft.com/office/powerpoint/2010/main" val="385987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398F64E-2731-4FD4-8A96-3D19DBA8670A}" type="slidenum">
              <a:rPr lang="et-EE" smtClean="0"/>
              <a:t>9</a:t>
            </a:fld>
            <a:endParaRPr lang="et-EE"/>
          </a:p>
        </p:txBody>
      </p:sp>
    </p:spTree>
    <p:extLst>
      <p:ext uri="{BB962C8B-B14F-4D97-AF65-F5344CB8AC3E}">
        <p14:creationId xmlns:p14="http://schemas.microsoft.com/office/powerpoint/2010/main" val="3337466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398F64E-2731-4FD4-8A96-3D19DBA8670A}" type="slidenum">
              <a:rPr lang="et-EE" smtClean="0"/>
              <a:t>11</a:t>
            </a:fld>
            <a:endParaRPr lang="et-EE"/>
          </a:p>
        </p:txBody>
      </p:sp>
    </p:spTree>
    <p:extLst>
      <p:ext uri="{BB962C8B-B14F-4D97-AF65-F5344CB8AC3E}">
        <p14:creationId xmlns:p14="http://schemas.microsoft.com/office/powerpoint/2010/main" val="1679955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8F64E-2731-4FD4-8A96-3D19DBA8670A}" type="slidenum">
              <a:rPr lang="et-EE" smtClean="0"/>
              <a:t>12</a:t>
            </a:fld>
            <a:endParaRPr lang="et-EE"/>
          </a:p>
        </p:txBody>
      </p:sp>
    </p:spTree>
    <p:extLst>
      <p:ext uri="{BB962C8B-B14F-4D97-AF65-F5344CB8AC3E}">
        <p14:creationId xmlns:p14="http://schemas.microsoft.com/office/powerpoint/2010/main" val="3935473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8F64E-2731-4FD4-8A96-3D19DBA8670A}" type="slidenum">
              <a:rPr lang="et-EE" smtClean="0"/>
              <a:t>14</a:t>
            </a:fld>
            <a:endParaRPr lang="et-EE"/>
          </a:p>
        </p:txBody>
      </p:sp>
    </p:spTree>
    <p:extLst>
      <p:ext uri="{BB962C8B-B14F-4D97-AF65-F5344CB8AC3E}">
        <p14:creationId xmlns:p14="http://schemas.microsoft.com/office/powerpoint/2010/main" val="3349652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Tree>
    <p:extLst>
      <p:ext uri="{BB962C8B-B14F-4D97-AF65-F5344CB8AC3E}">
        <p14:creationId xmlns:p14="http://schemas.microsoft.com/office/powerpoint/2010/main" val="51756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3202B5DF-D8C7-40EE-BB76-8473383C5CFE}" type="datetimeFigureOut">
              <a:rPr lang="et-EE" smtClean="0"/>
              <a:t>24.05.2024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241418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3202B5DF-D8C7-40EE-BB76-8473383C5CFE}" type="datetimeFigureOut">
              <a:rPr lang="et-EE" smtClean="0"/>
              <a:t>24.05.2024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3824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lvl2pPr marL="685800" indent="-228600">
              <a:buFontTx/>
              <a:buBlip>
                <a:blip r:embed="rId2"/>
              </a:buBlip>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Date Placeholder 3"/>
          <p:cNvSpPr>
            <a:spLocks noGrp="1"/>
          </p:cNvSpPr>
          <p:nvPr>
            <p:ph type="dt" sz="half" idx="10"/>
          </p:nvPr>
        </p:nvSpPr>
        <p:spPr/>
        <p:txBody>
          <a:bodyPr/>
          <a:lstStyle/>
          <a:p>
            <a:fld id="{3202B5DF-D8C7-40EE-BB76-8473383C5CFE}" type="datetimeFigureOut">
              <a:rPr lang="et-EE" smtClean="0"/>
              <a:t>24.05.2024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249902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2B5DF-D8C7-40EE-BB76-8473383C5CFE}" type="datetimeFigureOut">
              <a:rPr lang="et-EE" smtClean="0"/>
              <a:t>24.05.2024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301769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p:cNvSpPr>
            <a:spLocks noGrp="1"/>
          </p:cNvSpPr>
          <p:nvPr>
            <p:ph type="dt" sz="half" idx="10"/>
          </p:nvPr>
        </p:nvSpPr>
        <p:spPr/>
        <p:txBody>
          <a:bodyPr/>
          <a:lstStyle/>
          <a:p>
            <a:fld id="{3202B5DF-D8C7-40EE-BB76-8473383C5CFE}" type="datetimeFigureOut">
              <a:rPr lang="et-EE" smtClean="0"/>
              <a:t>24.05.2024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346940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p:cNvSpPr>
            <a:spLocks noGrp="1"/>
          </p:cNvSpPr>
          <p:nvPr>
            <p:ph type="dt" sz="half" idx="10"/>
          </p:nvPr>
        </p:nvSpPr>
        <p:spPr/>
        <p:txBody>
          <a:bodyPr/>
          <a:lstStyle/>
          <a:p>
            <a:fld id="{3202B5DF-D8C7-40EE-BB76-8473383C5CFE}" type="datetimeFigureOut">
              <a:rPr lang="et-EE" smtClean="0"/>
              <a:t>24.05.2024</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33450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2"/>
          <p:cNvSpPr>
            <a:spLocks noGrp="1"/>
          </p:cNvSpPr>
          <p:nvPr>
            <p:ph type="dt" sz="half" idx="10"/>
          </p:nvPr>
        </p:nvSpPr>
        <p:spPr/>
        <p:txBody>
          <a:bodyPr/>
          <a:lstStyle/>
          <a:p>
            <a:fld id="{3202B5DF-D8C7-40EE-BB76-8473383C5CFE}" type="datetimeFigureOut">
              <a:rPr lang="et-EE" smtClean="0"/>
              <a:t>24.05.2024</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3181205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2B5DF-D8C7-40EE-BB76-8473383C5CFE}" type="datetimeFigureOut">
              <a:rPr lang="et-EE" smtClean="0"/>
              <a:t>24.05.2024</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255639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02B5DF-D8C7-40EE-BB76-8473383C5CFE}" type="datetimeFigureOut">
              <a:rPr lang="et-EE" smtClean="0"/>
              <a:t>24.05.2024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206440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02B5DF-D8C7-40EE-BB76-8473383C5CFE}" type="datetimeFigureOut">
              <a:rPr lang="et-EE" smtClean="0"/>
              <a:t>24.05.2024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259906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75946"/>
            <a:ext cx="10515600" cy="1325563"/>
          </a:xfrm>
          <a:prstGeom prst="rect">
            <a:avLst/>
          </a:prstGeom>
        </p:spPr>
        <p:txBody>
          <a:bodyPr vert="horz" lIns="91440" tIns="45720" rIns="91440" bIns="45720" rtlCol="0" anchor="ctr">
            <a:normAutofit/>
          </a:bodyPr>
          <a:lstStyle/>
          <a:p>
            <a:r>
              <a:rPr lang="en-US" dirty="0"/>
              <a:t>Click to edit Master title style</a:t>
            </a:r>
            <a:endParaRPr lang="et-EE" dirty="0"/>
          </a:p>
        </p:txBody>
      </p:sp>
      <p:sp>
        <p:nvSpPr>
          <p:cNvPr id="3" name="Text Placeholder 2"/>
          <p:cNvSpPr>
            <a:spLocks noGrp="1"/>
          </p:cNvSpPr>
          <p:nvPr>
            <p:ph type="body" idx="1"/>
          </p:nvPr>
        </p:nvSpPr>
        <p:spPr>
          <a:xfrm>
            <a:off x="838200" y="3156857"/>
            <a:ext cx="10515600" cy="30201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2B5DF-D8C7-40EE-BB76-8473383C5CFE}" type="datetimeFigureOut">
              <a:rPr lang="et-EE" smtClean="0"/>
              <a:t>24.05.2024</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8EF68-6D99-41EA-A102-B5A3ED388263}" type="slidenum">
              <a:rPr lang="et-EE" smtClean="0"/>
              <a:t>‹#›</a:t>
            </a:fld>
            <a:endParaRPr lang="et-EE"/>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172" y="164485"/>
            <a:ext cx="2754666" cy="1061972"/>
          </a:xfrm>
          <a:prstGeom prst="rect">
            <a:avLst/>
          </a:prstGeom>
        </p:spPr>
      </p:pic>
    </p:spTree>
    <p:extLst>
      <p:ext uri="{BB962C8B-B14F-4D97-AF65-F5344CB8AC3E}">
        <p14:creationId xmlns:p14="http://schemas.microsoft.com/office/powerpoint/2010/main" val="2221200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ino" panose="020006030405040202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ino" panose="020006030405040202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ino" panose="020006030405040202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ino" panose="020006030405040202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ino" panose="020006030405040202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ino" panose="020006030405040202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914" y="5048915"/>
            <a:ext cx="7829550" cy="1728788"/>
          </a:xfrm>
          <a:prstGeom prst="rect">
            <a:avLst/>
          </a:prstGeom>
        </p:spPr>
      </p:pic>
      <p:sp>
        <p:nvSpPr>
          <p:cNvPr id="3" name="TextBox 2"/>
          <p:cNvSpPr txBox="1"/>
          <p:nvPr/>
        </p:nvSpPr>
        <p:spPr>
          <a:xfrm>
            <a:off x="290138" y="1526221"/>
            <a:ext cx="11237435" cy="4278094"/>
          </a:xfrm>
          <a:prstGeom prst="rect">
            <a:avLst/>
          </a:prstGeom>
          <a:noFill/>
        </p:spPr>
        <p:txBody>
          <a:bodyPr wrap="none" rtlCol="0">
            <a:spAutoFit/>
          </a:bodyPr>
          <a:lstStyle/>
          <a:p>
            <a:pPr algn="ctr">
              <a:lnSpc>
                <a:spcPct val="200000"/>
              </a:lnSpc>
            </a:pPr>
            <a:r>
              <a:rPr lang="en-US" sz="3200" b="1" dirty="0">
                <a:solidFill>
                  <a:srgbClr val="000000"/>
                </a:solidFill>
                <a:latin typeface="Aino Headline" panose="020B0303040504020204" pitchFamily="34" charset="0"/>
                <a:ea typeface="Calibri" panose="020F0502020204030204" pitchFamily="34" charset="0"/>
              </a:rPr>
              <a:t>E</a:t>
            </a:r>
            <a:r>
              <a:rPr lang="en-US" sz="3200" b="1" dirty="0">
                <a:solidFill>
                  <a:srgbClr val="000000"/>
                </a:solidFill>
                <a:effectLst/>
                <a:latin typeface="Aino Headline" panose="020B0303040504020204" pitchFamily="34" charset="0"/>
                <a:ea typeface="Calibri" panose="020F0502020204030204" pitchFamily="34" charset="0"/>
              </a:rPr>
              <a:t>-application  and monitoring system introduction  </a:t>
            </a:r>
          </a:p>
          <a:p>
            <a:pPr algn="ctr">
              <a:lnSpc>
                <a:spcPct val="200000"/>
              </a:lnSpc>
            </a:pPr>
            <a:r>
              <a:rPr lang="en-US" sz="3200" b="1" dirty="0">
                <a:solidFill>
                  <a:srgbClr val="000000"/>
                </a:solidFill>
                <a:effectLst/>
                <a:latin typeface="Aino Headline" panose="020B0303040504020204" pitchFamily="34" charset="0"/>
                <a:ea typeface="Calibri" panose="020F0502020204030204" pitchFamily="34" charset="0"/>
              </a:rPr>
              <a:t>about LEADER project applicant and LAG partner</a:t>
            </a:r>
          </a:p>
          <a:p>
            <a:pPr algn="ctr"/>
            <a:endParaRPr lang="en-US" sz="3200" b="1" dirty="0">
              <a:solidFill>
                <a:srgbClr val="000000"/>
              </a:solidFill>
              <a:latin typeface="Aino Headline" panose="020B0303040504020204" pitchFamily="34" charset="0"/>
              <a:ea typeface="Calibri" panose="020F0502020204030204" pitchFamily="34" charset="0"/>
            </a:endParaRPr>
          </a:p>
          <a:p>
            <a:pPr algn="ctr"/>
            <a:endParaRPr lang="en-US" sz="3200" b="1" dirty="0">
              <a:solidFill>
                <a:srgbClr val="000000"/>
              </a:solidFill>
              <a:latin typeface="Aino Headline" panose="020B0303040504020204" pitchFamily="34" charset="0"/>
              <a:ea typeface="Calibri" panose="020F0502020204030204" pitchFamily="34" charset="0"/>
            </a:endParaRPr>
          </a:p>
          <a:p>
            <a:pPr algn="ctr"/>
            <a:r>
              <a:rPr lang="en-US" sz="2000" b="1" dirty="0">
                <a:solidFill>
                  <a:srgbClr val="000000"/>
                </a:solidFill>
                <a:latin typeface="Aino Headline" panose="020B0303040504020204" pitchFamily="34" charset="0"/>
                <a:ea typeface="Calibri" panose="020F0502020204030204" pitchFamily="34" charset="0"/>
              </a:rPr>
              <a:t>Zirlin Raudsik</a:t>
            </a:r>
          </a:p>
          <a:p>
            <a:pPr algn="ctr"/>
            <a:r>
              <a:rPr lang="en-US" sz="2000" b="1" dirty="0">
                <a:solidFill>
                  <a:srgbClr val="000000"/>
                </a:solidFill>
                <a:latin typeface="Aino Headline" panose="020B0303040504020204" pitchFamily="34" charset="0"/>
                <a:ea typeface="Calibri" panose="020F0502020204030204" pitchFamily="34" charset="0"/>
              </a:rPr>
              <a:t>ARIB Analysts </a:t>
            </a:r>
          </a:p>
          <a:p>
            <a:pPr algn="ctr"/>
            <a:r>
              <a:rPr lang="en-US" sz="2000" b="1" dirty="0">
                <a:solidFill>
                  <a:srgbClr val="000000"/>
                </a:solidFill>
                <a:latin typeface="Aino Headline" panose="020B0303040504020204" pitchFamily="34" charset="0"/>
                <a:ea typeface="Calibri" panose="020F0502020204030204" pitchFamily="34" charset="0"/>
              </a:rPr>
              <a:t>Development grants department</a:t>
            </a:r>
          </a:p>
          <a:p>
            <a:pPr algn="ctr"/>
            <a:r>
              <a:rPr lang="en-US" sz="2000" b="1" dirty="0">
                <a:solidFill>
                  <a:srgbClr val="000000"/>
                </a:solidFill>
                <a:latin typeface="Aino Headline" panose="020B0303040504020204" pitchFamily="34" charset="0"/>
                <a:ea typeface="Calibri" panose="020F0502020204030204" pitchFamily="34" charset="0"/>
              </a:rPr>
              <a:t>24.05.2024</a:t>
            </a:r>
            <a:endParaRPr lang="en-US" sz="2000" b="1" dirty="0"/>
          </a:p>
        </p:txBody>
      </p:sp>
    </p:spTree>
    <p:extLst>
      <p:ext uri="{BB962C8B-B14F-4D97-AF65-F5344CB8AC3E}">
        <p14:creationId xmlns:p14="http://schemas.microsoft.com/office/powerpoint/2010/main" val="321129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C0AF-4A6E-45BF-902A-40929EDDF238}"/>
              </a:ext>
            </a:extLst>
          </p:cNvPr>
          <p:cNvSpPr>
            <a:spLocks noGrp="1"/>
          </p:cNvSpPr>
          <p:nvPr>
            <p:ph type="title"/>
          </p:nvPr>
        </p:nvSpPr>
        <p:spPr>
          <a:xfrm>
            <a:off x="839787" y="989012"/>
            <a:ext cx="2308861" cy="685800"/>
          </a:xfrm>
        </p:spPr>
        <p:txBody>
          <a:bodyPr/>
          <a:lstStyle/>
          <a:p>
            <a:r>
              <a:rPr lang="et-EE" dirty="0"/>
              <a:t>Step3-1</a:t>
            </a:r>
          </a:p>
        </p:txBody>
      </p:sp>
      <p:sp>
        <p:nvSpPr>
          <p:cNvPr id="4" name="Text Placeholder 3">
            <a:extLst>
              <a:ext uri="{FF2B5EF4-FFF2-40B4-BE49-F238E27FC236}">
                <a16:creationId xmlns:a16="http://schemas.microsoft.com/office/drawing/2014/main" id="{FD22C222-7210-4CC4-AD91-512F8E9F432D}"/>
              </a:ext>
            </a:extLst>
          </p:cNvPr>
          <p:cNvSpPr>
            <a:spLocks noGrp="1"/>
          </p:cNvSpPr>
          <p:nvPr>
            <p:ph type="body" sz="half" idx="2"/>
          </p:nvPr>
        </p:nvSpPr>
        <p:spPr>
          <a:xfrm>
            <a:off x="839788" y="1874520"/>
            <a:ext cx="2646363" cy="4320540"/>
          </a:xfrm>
        </p:spPr>
        <p:txBody>
          <a:bodyPr/>
          <a:lstStyle/>
          <a:p>
            <a:r>
              <a:rPr lang="et-EE" dirty="0" err="1"/>
              <a:t>Every</a:t>
            </a:r>
            <a:r>
              <a:rPr lang="et-EE" dirty="0"/>
              <a:t> LAG </a:t>
            </a:r>
            <a:r>
              <a:rPr lang="et-EE" dirty="0" err="1"/>
              <a:t>has</a:t>
            </a:r>
            <a:r>
              <a:rPr lang="et-EE" dirty="0"/>
              <a:t> </a:t>
            </a:r>
            <a:r>
              <a:rPr lang="et-EE" dirty="0" err="1"/>
              <a:t>their</a:t>
            </a:r>
            <a:r>
              <a:rPr lang="et-EE" dirty="0"/>
              <a:t> </a:t>
            </a:r>
            <a:r>
              <a:rPr lang="et-EE" dirty="0" err="1"/>
              <a:t>own</a:t>
            </a:r>
            <a:r>
              <a:rPr lang="et-EE" dirty="0"/>
              <a:t> </a:t>
            </a:r>
            <a:r>
              <a:rPr lang="et-EE" dirty="0" err="1"/>
              <a:t>application</a:t>
            </a:r>
            <a:r>
              <a:rPr lang="et-EE" dirty="0"/>
              <a:t> </a:t>
            </a:r>
          </a:p>
          <a:p>
            <a:endParaRPr lang="et-EE" dirty="0"/>
          </a:p>
          <a:p>
            <a:r>
              <a:rPr lang="et-EE" dirty="0"/>
              <a:t>26 </a:t>
            </a:r>
            <a:r>
              <a:rPr lang="et-EE" dirty="0" err="1"/>
              <a:t>diffrent</a:t>
            </a:r>
            <a:r>
              <a:rPr lang="et-EE" dirty="0"/>
              <a:t> </a:t>
            </a:r>
            <a:r>
              <a:rPr lang="et-EE" dirty="0" err="1"/>
              <a:t>applications</a:t>
            </a:r>
            <a:r>
              <a:rPr lang="et-EE" dirty="0"/>
              <a:t> </a:t>
            </a:r>
            <a:r>
              <a:rPr lang="et-EE" dirty="0" err="1"/>
              <a:t>to</a:t>
            </a:r>
            <a:r>
              <a:rPr lang="et-EE" dirty="0"/>
              <a:t> </a:t>
            </a:r>
            <a:r>
              <a:rPr lang="et-EE" dirty="0" err="1"/>
              <a:t>set</a:t>
            </a:r>
            <a:r>
              <a:rPr lang="et-EE" dirty="0"/>
              <a:t> </a:t>
            </a:r>
            <a:r>
              <a:rPr lang="et-EE" dirty="0" err="1"/>
              <a:t>up</a:t>
            </a:r>
            <a:r>
              <a:rPr lang="et-EE" dirty="0"/>
              <a:t> </a:t>
            </a:r>
          </a:p>
        </p:txBody>
      </p:sp>
      <p:pic>
        <p:nvPicPr>
          <p:cNvPr id="7" name="Picture 6">
            <a:extLst>
              <a:ext uri="{FF2B5EF4-FFF2-40B4-BE49-F238E27FC236}">
                <a16:creationId xmlns:a16="http://schemas.microsoft.com/office/drawing/2014/main" id="{DFA75733-C1FC-4A82-8D2E-922B1AF8007B}"/>
              </a:ext>
            </a:extLst>
          </p:cNvPr>
          <p:cNvPicPr>
            <a:picLocks noChangeAspect="1"/>
          </p:cNvPicPr>
          <p:nvPr/>
        </p:nvPicPr>
        <p:blipFill>
          <a:blip r:embed="rId2"/>
          <a:stretch>
            <a:fillRect/>
          </a:stretch>
        </p:blipFill>
        <p:spPr>
          <a:xfrm>
            <a:off x="3735884" y="0"/>
            <a:ext cx="8456116" cy="6858000"/>
          </a:xfrm>
          <a:prstGeom prst="rect">
            <a:avLst/>
          </a:prstGeom>
        </p:spPr>
      </p:pic>
    </p:spTree>
    <p:extLst>
      <p:ext uri="{BB962C8B-B14F-4D97-AF65-F5344CB8AC3E}">
        <p14:creationId xmlns:p14="http://schemas.microsoft.com/office/powerpoint/2010/main" val="354112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D67A5-70B8-4978-B8BD-E32F7A62CCE6}"/>
              </a:ext>
            </a:extLst>
          </p:cNvPr>
          <p:cNvSpPr>
            <a:spLocks noGrp="1"/>
          </p:cNvSpPr>
          <p:nvPr>
            <p:ph type="title"/>
          </p:nvPr>
        </p:nvSpPr>
        <p:spPr>
          <a:xfrm>
            <a:off x="839789" y="989012"/>
            <a:ext cx="2132012" cy="1068388"/>
          </a:xfrm>
        </p:spPr>
        <p:txBody>
          <a:bodyPr/>
          <a:lstStyle/>
          <a:p>
            <a:r>
              <a:rPr lang="et-EE" dirty="0"/>
              <a:t>Step 3-2 </a:t>
            </a:r>
          </a:p>
        </p:txBody>
      </p:sp>
      <p:sp>
        <p:nvSpPr>
          <p:cNvPr id="4" name="Text Placeholder 3">
            <a:extLst>
              <a:ext uri="{FF2B5EF4-FFF2-40B4-BE49-F238E27FC236}">
                <a16:creationId xmlns:a16="http://schemas.microsoft.com/office/drawing/2014/main" id="{ACB7CE7B-E92E-44BA-BB4D-FD5512948930}"/>
              </a:ext>
            </a:extLst>
          </p:cNvPr>
          <p:cNvSpPr>
            <a:spLocks noGrp="1"/>
          </p:cNvSpPr>
          <p:nvPr>
            <p:ph type="body" sz="half" idx="2"/>
          </p:nvPr>
        </p:nvSpPr>
        <p:spPr>
          <a:xfrm>
            <a:off x="839788" y="2388870"/>
            <a:ext cx="2132013" cy="3480118"/>
          </a:xfrm>
        </p:spPr>
        <p:txBody>
          <a:bodyPr/>
          <a:lstStyle/>
          <a:p>
            <a:r>
              <a:rPr lang="et-EE" dirty="0"/>
              <a:t>ARIB </a:t>
            </a:r>
            <a:r>
              <a:rPr lang="et-EE" dirty="0" err="1"/>
              <a:t>collect</a:t>
            </a:r>
            <a:r>
              <a:rPr lang="et-EE" dirty="0"/>
              <a:t> </a:t>
            </a:r>
            <a:r>
              <a:rPr lang="et-EE" dirty="0" err="1"/>
              <a:t>datas</a:t>
            </a:r>
            <a:r>
              <a:rPr lang="et-EE" dirty="0"/>
              <a:t> </a:t>
            </a:r>
            <a:r>
              <a:rPr lang="et-EE" dirty="0" err="1"/>
              <a:t>for</a:t>
            </a:r>
            <a:r>
              <a:rPr lang="et-EE" dirty="0"/>
              <a:t> </a:t>
            </a:r>
            <a:r>
              <a:rPr lang="et-EE" dirty="0" err="1"/>
              <a:t>LAGs</a:t>
            </a:r>
            <a:endParaRPr lang="et-EE" dirty="0"/>
          </a:p>
        </p:txBody>
      </p:sp>
      <p:pic>
        <p:nvPicPr>
          <p:cNvPr id="9" name="Picture 8">
            <a:extLst>
              <a:ext uri="{FF2B5EF4-FFF2-40B4-BE49-F238E27FC236}">
                <a16:creationId xmlns:a16="http://schemas.microsoft.com/office/drawing/2014/main" id="{50F7E606-5F6D-4D79-B608-0492EA12606F}"/>
              </a:ext>
            </a:extLst>
          </p:cNvPr>
          <p:cNvPicPr>
            <a:picLocks noChangeAspect="1"/>
          </p:cNvPicPr>
          <p:nvPr/>
        </p:nvPicPr>
        <p:blipFill>
          <a:blip r:embed="rId3"/>
          <a:stretch>
            <a:fillRect/>
          </a:stretch>
        </p:blipFill>
        <p:spPr>
          <a:xfrm>
            <a:off x="2837368" y="989012"/>
            <a:ext cx="9354632" cy="5840941"/>
          </a:xfrm>
          <a:prstGeom prst="rect">
            <a:avLst/>
          </a:prstGeom>
        </p:spPr>
      </p:pic>
    </p:spTree>
    <p:extLst>
      <p:ext uri="{BB962C8B-B14F-4D97-AF65-F5344CB8AC3E}">
        <p14:creationId xmlns:p14="http://schemas.microsoft.com/office/powerpoint/2010/main" val="75889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7878-92DC-4F17-8724-AE9081EE02D9}"/>
              </a:ext>
            </a:extLst>
          </p:cNvPr>
          <p:cNvSpPr>
            <a:spLocks noGrp="1"/>
          </p:cNvSpPr>
          <p:nvPr>
            <p:ph type="title"/>
          </p:nvPr>
        </p:nvSpPr>
        <p:spPr>
          <a:xfrm>
            <a:off x="839789" y="645458"/>
            <a:ext cx="1616542" cy="1272989"/>
          </a:xfrm>
        </p:spPr>
        <p:txBody>
          <a:bodyPr/>
          <a:lstStyle/>
          <a:p>
            <a:r>
              <a:rPr lang="et-EE" dirty="0"/>
              <a:t>Step-4</a:t>
            </a:r>
          </a:p>
        </p:txBody>
      </p:sp>
      <p:pic>
        <p:nvPicPr>
          <p:cNvPr id="6" name="Content Placeholder 5">
            <a:extLst>
              <a:ext uri="{FF2B5EF4-FFF2-40B4-BE49-F238E27FC236}">
                <a16:creationId xmlns:a16="http://schemas.microsoft.com/office/drawing/2014/main" id="{A79785C7-7A9C-4482-8E28-09FD66745939}"/>
              </a:ext>
            </a:extLst>
          </p:cNvPr>
          <p:cNvPicPr>
            <a:picLocks noGrp="1" noChangeAspect="1"/>
          </p:cNvPicPr>
          <p:nvPr>
            <p:ph idx="1"/>
          </p:nvPr>
        </p:nvPicPr>
        <p:blipFill>
          <a:blip r:embed="rId3"/>
          <a:stretch>
            <a:fillRect/>
          </a:stretch>
        </p:blipFill>
        <p:spPr>
          <a:xfrm>
            <a:off x="2456330" y="181989"/>
            <a:ext cx="9643129" cy="6676011"/>
          </a:xfrm>
        </p:spPr>
      </p:pic>
      <p:sp>
        <p:nvSpPr>
          <p:cNvPr id="4" name="Text Placeholder 3">
            <a:extLst>
              <a:ext uri="{FF2B5EF4-FFF2-40B4-BE49-F238E27FC236}">
                <a16:creationId xmlns:a16="http://schemas.microsoft.com/office/drawing/2014/main" id="{2E6CEA05-158C-42A1-81B3-5D129E0DFFCD}"/>
              </a:ext>
            </a:extLst>
          </p:cNvPr>
          <p:cNvSpPr>
            <a:spLocks noGrp="1"/>
          </p:cNvSpPr>
          <p:nvPr>
            <p:ph type="body" sz="half" idx="2"/>
          </p:nvPr>
        </p:nvSpPr>
        <p:spPr>
          <a:xfrm>
            <a:off x="839788" y="2057400"/>
            <a:ext cx="1616541" cy="3811588"/>
          </a:xfrm>
        </p:spPr>
        <p:txBody>
          <a:bodyPr/>
          <a:lstStyle/>
          <a:p>
            <a:r>
              <a:rPr lang="et-EE" dirty="0" err="1"/>
              <a:t>Activities</a:t>
            </a:r>
            <a:endParaRPr lang="et-EE" dirty="0"/>
          </a:p>
          <a:p>
            <a:endParaRPr lang="et-EE" dirty="0"/>
          </a:p>
          <a:p>
            <a:r>
              <a:rPr lang="et-EE" dirty="0" err="1"/>
              <a:t>Draft</a:t>
            </a:r>
            <a:r>
              <a:rPr lang="et-EE" dirty="0"/>
              <a:t> </a:t>
            </a:r>
            <a:r>
              <a:rPr lang="et-EE" dirty="0" err="1"/>
              <a:t>budget+lump</a:t>
            </a:r>
            <a:r>
              <a:rPr lang="et-EE" dirty="0"/>
              <a:t> </a:t>
            </a:r>
            <a:r>
              <a:rPr lang="et-EE" dirty="0" err="1"/>
              <a:t>sum</a:t>
            </a:r>
            <a:r>
              <a:rPr lang="et-EE" dirty="0"/>
              <a:t> </a:t>
            </a:r>
          </a:p>
          <a:p>
            <a:endParaRPr lang="et-EE" dirty="0"/>
          </a:p>
          <a:p>
            <a:r>
              <a:rPr lang="et-EE" dirty="0"/>
              <a:t>Number on </a:t>
            </a:r>
            <a:r>
              <a:rPr lang="et-EE" dirty="0" err="1"/>
              <a:t>milestones</a:t>
            </a:r>
            <a:r>
              <a:rPr lang="et-EE" dirty="0"/>
              <a:t> are </a:t>
            </a:r>
            <a:r>
              <a:rPr lang="et-EE" dirty="0" err="1"/>
              <a:t>settled</a:t>
            </a:r>
            <a:r>
              <a:rPr lang="et-EE" dirty="0"/>
              <a:t> </a:t>
            </a:r>
            <a:r>
              <a:rPr lang="et-EE" dirty="0" err="1"/>
              <a:t>into</a:t>
            </a:r>
            <a:r>
              <a:rPr lang="et-EE" dirty="0"/>
              <a:t> </a:t>
            </a:r>
            <a:r>
              <a:rPr lang="et-EE" dirty="0" err="1"/>
              <a:t>system</a:t>
            </a:r>
            <a:r>
              <a:rPr lang="et-EE" dirty="0"/>
              <a:t>  </a:t>
            </a:r>
          </a:p>
        </p:txBody>
      </p:sp>
    </p:spTree>
    <p:extLst>
      <p:ext uri="{BB962C8B-B14F-4D97-AF65-F5344CB8AC3E}">
        <p14:creationId xmlns:p14="http://schemas.microsoft.com/office/powerpoint/2010/main" val="429477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999B-4C9C-4E81-920A-523B77FF9068}"/>
              </a:ext>
            </a:extLst>
          </p:cNvPr>
          <p:cNvSpPr>
            <a:spLocks noGrp="1"/>
          </p:cNvSpPr>
          <p:nvPr>
            <p:ph type="title"/>
          </p:nvPr>
        </p:nvSpPr>
        <p:spPr>
          <a:xfrm>
            <a:off x="839790" y="1068388"/>
            <a:ext cx="1491034" cy="522846"/>
          </a:xfrm>
        </p:spPr>
        <p:txBody>
          <a:bodyPr>
            <a:normAutofit fontScale="90000"/>
          </a:bodyPr>
          <a:lstStyle/>
          <a:p>
            <a:r>
              <a:rPr lang="et-EE" dirty="0"/>
              <a:t>Step-5</a:t>
            </a:r>
          </a:p>
        </p:txBody>
      </p:sp>
      <p:sp>
        <p:nvSpPr>
          <p:cNvPr id="4" name="Text Placeholder 3">
            <a:extLst>
              <a:ext uri="{FF2B5EF4-FFF2-40B4-BE49-F238E27FC236}">
                <a16:creationId xmlns:a16="http://schemas.microsoft.com/office/drawing/2014/main" id="{BC5697B1-F93E-4070-B05B-08A7DF8FE013}"/>
              </a:ext>
            </a:extLst>
          </p:cNvPr>
          <p:cNvSpPr>
            <a:spLocks noGrp="1"/>
          </p:cNvSpPr>
          <p:nvPr>
            <p:ph type="body" sz="half" idx="2"/>
          </p:nvPr>
        </p:nvSpPr>
        <p:spPr>
          <a:xfrm>
            <a:off x="839789" y="1844842"/>
            <a:ext cx="1553788" cy="4024146"/>
          </a:xfrm>
        </p:spPr>
        <p:txBody>
          <a:bodyPr/>
          <a:lstStyle/>
          <a:p>
            <a:r>
              <a:rPr lang="et-EE" dirty="0" err="1"/>
              <a:t>Docyment</a:t>
            </a:r>
            <a:r>
              <a:rPr lang="et-EE" dirty="0"/>
              <a:t> </a:t>
            </a:r>
            <a:r>
              <a:rPr lang="et-EE" dirty="0" err="1"/>
              <a:t>types</a:t>
            </a:r>
            <a:r>
              <a:rPr lang="et-EE" dirty="0"/>
              <a:t> are </a:t>
            </a:r>
            <a:r>
              <a:rPr lang="et-EE" dirty="0" err="1"/>
              <a:t>set</a:t>
            </a:r>
            <a:r>
              <a:rPr lang="et-EE" dirty="0"/>
              <a:t> </a:t>
            </a:r>
            <a:r>
              <a:rPr lang="et-EE" dirty="0" err="1"/>
              <a:t>into</a:t>
            </a:r>
            <a:r>
              <a:rPr lang="et-EE" dirty="0"/>
              <a:t> </a:t>
            </a:r>
            <a:r>
              <a:rPr lang="et-EE" dirty="0" err="1"/>
              <a:t>system</a:t>
            </a:r>
            <a:endParaRPr lang="et-EE" dirty="0"/>
          </a:p>
        </p:txBody>
      </p:sp>
      <p:pic>
        <p:nvPicPr>
          <p:cNvPr id="7" name="Picture 6">
            <a:extLst>
              <a:ext uri="{FF2B5EF4-FFF2-40B4-BE49-F238E27FC236}">
                <a16:creationId xmlns:a16="http://schemas.microsoft.com/office/drawing/2014/main" id="{A6BE4202-00AF-46BA-9E05-0054EAD931C5}"/>
              </a:ext>
            </a:extLst>
          </p:cNvPr>
          <p:cNvPicPr>
            <a:picLocks noChangeAspect="1"/>
          </p:cNvPicPr>
          <p:nvPr/>
        </p:nvPicPr>
        <p:blipFill>
          <a:blip r:embed="rId2"/>
          <a:stretch>
            <a:fillRect/>
          </a:stretch>
        </p:blipFill>
        <p:spPr>
          <a:xfrm>
            <a:off x="2330823" y="0"/>
            <a:ext cx="9774424" cy="6858000"/>
          </a:xfrm>
          <a:prstGeom prst="rect">
            <a:avLst/>
          </a:prstGeom>
        </p:spPr>
      </p:pic>
    </p:spTree>
    <p:extLst>
      <p:ext uri="{BB962C8B-B14F-4D97-AF65-F5344CB8AC3E}">
        <p14:creationId xmlns:p14="http://schemas.microsoft.com/office/powerpoint/2010/main" val="4191256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04457-C64F-40A9-8EC4-4440AAAEBF7E}"/>
              </a:ext>
            </a:extLst>
          </p:cNvPr>
          <p:cNvSpPr>
            <a:spLocks noGrp="1"/>
          </p:cNvSpPr>
          <p:nvPr>
            <p:ph type="title"/>
          </p:nvPr>
        </p:nvSpPr>
        <p:spPr>
          <a:xfrm>
            <a:off x="836612" y="850231"/>
            <a:ext cx="1733083" cy="867217"/>
          </a:xfrm>
        </p:spPr>
        <p:txBody>
          <a:bodyPr>
            <a:normAutofit/>
          </a:bodyPr>
          <a:lstStyle/>
          <a:p>
            <a:r>
              <a:rPr lang="et-EE" sz="2800" dirty="0"/>
              <a:t>Step-6</a:t>
            </a:r>
            <a:br>
              <a:rPr lang="et-EE" sz="2800" dirty="0"/>
            </a:br>
            <a:r>
              <a:rPr lang="et-EE" sz="2800" dirty="0"/>
              <a:t>SME </a:t>
            </a:r>
            <a:endParaRPr lang="en-US" sz="2800" dirty="0"/>
          </a:p>
        </p:txBody>
      </p:sp>
      <p:sp>
        <p:nvSpPr>
          <p:cNvPr id="3" name="Content Placeholder 2">
            <a:extLst>
              <a:ext uri="{FF2B5EF4-FFF2-40B4-BE49-F238E27FC236}">
                <a16:creationId xmlns:a16="http://schemas.microsoft.com/office/drawing/2014/main" id="{1196AF7D-D3E4-46A2-AC38-F80E53A6D6DA}"/>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0C1F2DB8-F850-4159-9E25-6AB701A68C05}"/>
              </a:ext>
            </a:extLst>
          </p:cNvPr>
          <p:cNvSpPr>
            <a:spLocks noGrp="1"/>
          </p:cNvSpPr>
          <p:nvPr>
            <p:ph type="body" sz="half" idx="2"/>
          </p:nvPr>
        </p:nvSpPr>
        <p:spPr>
          <a:xfrm>
            <a:off x="989806" y="1717448"/>
            <a:ext cx="2847088" cy="4717642"/>
          </a:xfrm>
        </p:spPr>
        <p:txBody>
          <a:bodyPr>
            <a:normAutofit/>
          </a:bodyPr>
          <a:lstStyle/>
          <a:p>
            <a:pPr>
              <a:lnSpc>
                <a:spcPct val="100000"/>
              </a:lnSpc>
            </a:pPr>
            <a:r>
              <a:rPr lang="et-EE" dirty="0"/>
              <a:t>The </a:t>
            </a:r>
            <a:r>
              <a:rPr lang="en-US" dirty="0"/>
              <a:t>size of the company is identified as follows: </a:t>
            </a:r>
            <a:endParaRPr lang="et-EE" dirty="0"/>
          </a:p>
          <a:p>
            <a:pPr marL="285750" indent="-285750">
              <a:lnSpc>
                <a:spcPct val="100000"/>
              </a:lnSpc>
              <a:buFont typeface="Arial" panose="020B0604020202020204" pitchFamily="34" charset="0"/>
              <a:buChar char="•"/>
            </a:pPr>
            <a:r>
              <a:rPr lang="en-US" dirty="0"/>
              <a:t>if the </a:t>
            </a:r>
            <a:r>
              <a:rPr lang="et-EE" dirty="0" err="1"/>
              <a:t>applicant</a:t>
            </a:r>
            <a:r>
              <a:rPr lang="et-EE" dirty="0"/>
              <a:t> </a:t>
            </a:r>
            <a:r>
              <a:rPr lang="en-US" dirty="0"/>
              <a:t>company is an Affiliate</a:t>
            </a:r>
            <a:r>
              <a:rPr lang="et-EE" dirty="0"/>
              <a:t>d </a:t>
            </a:r>
            <a:r>
              <a:rPr lang="et-EE" dirty="0" err="1"/>
              <a:t>compnay</a:t>
            </a:r>
            <a:r>
              <a:rPr lang="en-US" dirty="0"/>
              <a:t> then 100% of the </a:t>
            </a:r>
            <a:r>
              <a:rPr lang="et-EE" dirty="0" err="1"/>
              <a:t>another</a:t>
            </a:r>
            <a:r>
              <a:rPr lang="et-EE" dirty="0"/>
              <a:t> </a:t>
            </a:r>
            <a:r>
              <a:rPr lang="en-US" dirty="0"/>
              <a:t>affiliate</a:t>
            </a:r>
            <a:r>
              <a:rPr lang="et-EE" dirty="0"/>
              <a:t>d</a:t>
            </a:r>
            <a:r>
              <a:rPr lang="en-US" dirty="0"/>
              <a:t> </a:t>
            </a:r>
            <a:r>
              <a:rPr lang="et-EE" dirty="0" err="1"/>
              <a:t>company</a:t>
            </a:r>
            <a:r>
              <a:rPr lang="et-EE" dirty="0"/>
              <a:t> </a:t>
            </a:r>
            <a:r>
              <a:rPr lang="en-US" dirty="0"/>
              <a:t>data </a:t>
            </a:r>
            <a:r>
              <a:rPr lang="et-EE" dirty="0" err="1"/>
              <a:t>will</a:t>
            </a:r>
            <a:r>
              <a:rPr lang="et-EE" dirty="0"/>
              <a:t> </a:t>
            </a:r>
            <a:r>
              <a:rPr lang="et-EE" dirty="0" err="1"/>
              <a:t>be</a:t>
            </a:r>
            <a:r>
              <a:rPr lang="en-US" dirty="0"/>
              <a:t> added to </a:t>
            </a:r>
            <a:r>
              <a:rPr lang="et-EE" dirty="0" err="1"/>
              <a:t>aplicant</a:t>
            </a:r>
            <a:r>
              <a:rPr lang="et-EE" dirty="0"/>
              <a:t> </a:t>
            </a:r>
            <a:r>
              <a:rPr lang="et-EE" dirty="0" err="1"/>
              <a:t>company</a:t>
            </a:r>
            <a:r>
              <a:rPr lang="en-US" dirty="0"/>
              <a:t> data, </a:t>
            </a:r>
            <a:endParaRPr lang="et-EE" dirty="0"/>
          </a:p>
          <a:p>
            <a:pPr marL="285750" indent="-285750">
              <a:lnSpc>
                <a:spcPct val="100000"/>
              </a:lnSpc>
              <a:buFont typeface="Arial" panose="020B0604020202020204" pitchFamily="34" charset="0"/>
              <a:buChar char="•"/>
            </a:pPr>
            <a:r>
              <a:rPr lang="en-US" dirty="0"/>
              <a:t>if the company is a partner company</a:t>
            </a:r>
            <a:r>
              <a:rPr lang="et-EE" dirty="0"/>
              <a:t> </a:t>
            </a:r>
            <a:r>
              <a:rPr lang="en-US" dirty="0"/>
              <a:t> then a proportional part of its partner(s) data is added to </a:t>
            </a:r>
            <a:r>
              <a:rPr lang="et-EE" dirty="0" err="1"/>
              <a:t>the</a:t>
            </a:r>
            <a:r>
              <a:rPr lang="et-EE" dirty="0"/>
              <a:t> </a:t>
            </a:r>
            <a:r>
              <a:rPr lang="et-EE" dirty="0" err="1"/>
              <a:t>applicant</a:t>
            </a:r>
            <a:r>
              <a:rPr lang="et-EE" dirty="0"/>
              <a:t> </a:t>
            </a:r>
            <a:r>
              <a:rPr lang="et-EE" dirty="0" err="1"/>
              <a:t>company</a:t>
            </a:r>
            <a:r>
              <a:rPr lang="et-EE" dirty="0"/>
              <a:t> </a:t>
            </a:r>
            <a:r>
              <a:rPr lang="en-US" dirty="0"/>
              <a:t>data.</a:t>
            </a:r>
            <a:endParaRPr lang="et-EE" dirty="0"/>
          </a:p>
          <a:p>
            <a:endParaRPr lang="en-US" dirty="0"/>
          </a:p>
        </p:txBody>
      </p:sp>
      <p:pic>
        <p:nvPicPr>
          <p:cNvPr id="8" name="Picture 7">
            <a:extLst>
              <a:ext uri="{FF2B5EF4-FFF2-40B4-BE49-F238E27FC236}">
                <a16:creationId xmlns:a16="http://schemas.microsoft.com/office/drawing/2014/main" id="{F838A9B1-60EA-437A-81BA-CF33D42D8558}"/>
              </a:ext>
            </a:extLst>
          </p:cNvPr>
          <p:cNvPicPr>
            <a:picLocks noChangeAspect="1"/>
          </p:cNvPicPr>
          <p:nvPr/>
        </p:nvPicPr>
        <p:blipFill>
          <a:blip r:embed="rId3"/>
          <a:stretch>
            <a:fillRect/>
          </a:stretch>
        </p:blipFill>
        <p:spPr>
          <a:xfrm>
            <a:off x="4096553" y="0"/>
            <a:ext cx="8095447" cy="6858000"/>
          </a:xfrm>
          <a:prstGeom prst="rect">
            <a:avLst/>
          </a:prstGeom>
        </p:spPr>
      </p:pic>
    </p:spTree>
    <p:extLst>
      <p:ext uri="{BB962C8B-B14F-4D97-AF65-F5344CB8AC3E}">
        <p14:creationId xmlns:p14="http://schemas.microsoft.com/office/powerpoint/2010/main" val="865019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A959-D493-443F-945D-423C42DEB7E1}"/>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8ADD6353-9FDE-4545-A8B0-8258FCA99064}"/>
              </a:ext>
            </a:extLst>
          </p:cNvPr>
          <p:cNvSpPr>
            <a:spLocks noGrp="1"/>
          </p:cNvSpPr>
          <p:nvPr>
            <p:ph type="body" sz="half" idx="2"/>
          </p:nvPr>
        </p:nvSpPr>
        <p:spPr/>
        <p:txBody>
          <a:bodyPr/>
          <a:lstStyle/>
          <a:p>
            <a:endParaRPr lang="en-US"/>
          </a:p>
        </p:txBody>
      </p:sp>
      <p:pic>
        <p:nvPicPr>
          <p:cNvPr id="8" name="Picture 7">
            <a:extLst>
              <a:ext uri="{FF2B5EF4-FFF2-40B4-BE49-F238E27FC236}">
                <a16:creationId xmlns:a16="http://schemas.microsoft.com/office/drawing/2014/main" id="{8F82B0FB-5E4B-4237-9669-87BC42F73A3C}"/>
              </a:ext>
            </a:extLst>
          </p:cNvPr>
          <p:cNvPicPr>
            <a:picLocks noChangeAspect="1"/>
          </p:cNvPicPr>
          <p:nvPr/>
        </p:nvPicPr>
        <p:blipFill>
          <a:blip r:embed="rId3"/>
          <a:stretch>
            <a:fillRect/>
          </a:stretch>
        </p:blipFill>
        <p:spPr>
          <a:xfrm>
            <a:off x="0" y="340190"/>
            <a:ext cx="12192000" cy="6576081"/>
          </a:xfrm>
          <a:prstGeom prst="rect">
            <a:avLst/>
          </a:prstGeom>
        </p:spPr>
      </p:pic>
    </p:spTree>
    <p:extLst>
      <p:ext uri="{BB962C8B-B14F-4D97-AF65-F5344CB8AC3E}">
        <p14:creationId xmlns:p14="http://schemas.microsoft.com/office/powerpoint/2010/main" val="3914846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57F9CD-0364-480A-B46F-EC4FF2978CE5}"/>
              </a:ext>
            </a:extLst>
          </p:cNvPr>
          <p:cNvPicPr>
            <a:picLocks noChangeAspect="1"/>
          </p:cNvPicPr>
          <p:nvPr/>
        </p:nvPicPr>
        <p:blipFill>
          <a:blip r:embed="rId3"/>
          <a:stretch>
            <a:fillRect/>
          </a:stretch>
        </p:blipFill>
        <p:spPr>
          <a:xfrm>
            <a:off x="289560" y="0"/>
            <a:ext cx="11612880" cy="6858000"/>
          </a:xfrm>
          <a:prstGeom prst="rect">
            <a:avLst/>
          </a:prstGeom>
        </p:spPr>
      </p:pic>
    </p:spTree>
    <p:extLst>
      <p:ext uri="{BB962C8B-B14F-4D97-AF65-F5344CB8AC3E}">
        <p14:creationId xmlns:p14="http://schemas.microsoft.com/office/powerpoint/2010/main" val="492477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9383-A15F-4FA2-89F7-3FC72F7F34F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69462F1-2F7F-4C56-9E57-7F7B29A74CB6}"/>
              </a:ext>
            </a:extLst>
          </p:cNvPr>
          <p:cNvPicPr>
            <a:picLocks noChangeAspect="1"/>
          </p:cNvPicPr>
          <p:nvPr/>
        </p:nvPicPr>
        <p:blipFill>
          <a:blip r:embed="rId2"/>
          <a:stretch>
            <a:fillRect/>
          </a:stretch>
        </p:blipFill>
        <p:spPr>
          <a:xfrm>
            <a:off x="204040" y="0"/>
            <a:ext cx="11624819" cy="6858000"/>
          </a:xfrm>
          <a:prstGeom prst="rect">
            <a:avLst/>
          </a:prstGeom>
        </p:spPr>
      </p:pic>
    </p:spTree>
    <p:extLst>
      <p:ext uri="{BB962C8B-B14F-4D97-AF65-F5344CB8AC3E}">
        <p14:creationId xmlns:p14="http://schemas.microsoft.com/office/powerpoint/2010/main" val="4279557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C3FC62-697A-4956-AEBF-719CF41BA847}"/>
              </a:ext>
            </a:extLst>
          </p:cNvPr>
          <p:cNvPicPr>
            <a:picLocks noChangeAspect="1"/>
          </p:cNvPicPr>
          <p:nvPr/>
        </p:nvPicPr>
        <p:blipFill>
          <a:blip r:embed="rId2"/>
          <a:stretch>
            <a:fillRect/>
          </a:stretch>
        </p:blipFill>
        <p:spPr>
          <a:xfrm>
            <a:off x="251939" y="53480"/>
            <a:ext cx="11839261" cy="6751039"/>
          </a:xfrm>
          <a:prstGeom prst="rect">
            <a:avLst/>
          </a:prstGeom>
        </p:spPr>
      </p:pic>
    </p:spTree>
    <p:extLst>
      <p:ext uri="{BB962C8B-B14F-4D97-AF65-F5344CB8AC3E}">
        <p14:creationId xmlns:p14="http://schemas.microsoft.com/office/powerpoint/2010/main" val="1683268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2C56A-8D37-4DC7-9802-C0D1FAB8FCDD}"/>
              </a:ext>
            </a:extLst>
          </p:cNvPr>
          <p:cNvSpPr>
            <a:spLocks noGrp="1"/>
          </p:cNvSpPr>
          <p:nvPr>
            <p:ph type="title"/>
          </p:nvPr>
        </p:nvSpPr>
        <p:spPr>
          <a:xfrm>
            <a:off x="558591" y="1539921"/>
            <a:ext cx="990599" cy="644060"/>
          </a:xfrm>
        </p:spPr>
        <p:txBody>
          <a:bodyPr>
            <a:normAutofit fontScale="90000"/>
          </a:bodyPr>
          <a:lstStyle/>
          <a:p>
            <a:r>
              <a:rPr lang="et-EE" dirty="0"/>
              <a:t>.</a:t>
            </a:r>
            <a:endParaRPr lang="en-US" dirty="0"/>
          </a:p>
        </p:txBody>
      </p:sp>
      <p:pic>
        <p:nvPicPr>
          <p:cNvPr id="4" name="Picture 3">
            <a:extLst>
              <a:ext uri="{FF2B5EF4-FFF2-40B4-BE49-F238E27FC236}">
                <a16:creationId xmlns:a16="http://schemas.microsoft.com/office/drawing/2014/main" id="{5DA93E56-3164-4583-930E-E7C3E1D4539E}"/>
              </a:ext>
            </a:extLst>
          </p:cNvPr>
          <p:cNvPicPr>
            <a:picLocks noChangeAspect="1"/>
          </p:cNvPicPr>
          <p:nvPr/>
        </p:nvPicPr>
        <p:blipFill>
          <a:blip r:embed="rId2"/>
          <a:stretch>
            <a:fillRect/>
          </a:stretch>
        </p:blipFill>
        <p:spPr>
          <a:xfrm>
            <a:off x="3152131" y="0"/>
            <a:ext cx="8578037" cy="6858000"/>
          </a:xfrm>
          <a:prstGeom prst="rect">
            <a:avLst/>
          </a:prstGeom>
        </p:spPr>
      </p:pic>
    </p:spTree>
    <p:extLst>
      <p:ext uri="{BB962C8B-B14F-4D97-AF65-F5344CB8AC3E}">
        <p14:creationId xmlns:p14="http://schemas.microsoft.com/office/powerpoint/2010/main" val="2697905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C43C3-032A-444B-9C6C-9B94142E8640}"/>
              </a:ext>
            </a:extLst>
          </p:cNvPr>
          <p:cNvSpPr>
            <a:spLocks noGrp="1"/>
          </p:cNvSpPr>
          <p:nvPr>
            <p:ph type="title"/>
          </p:nvPr>
        </p:nvSpPr>
        <p:spPr>
          <a:xfrm>
            <a:off x="838200" y="467348"/>
            <a:ext cx="10515600" cy="645835"/>
          </a:xfrm>
        </p:spPr>
        <p:txBody>
          <a:bodyPr>
            <a:normAutofit/>
          </a:bodyPr>
          <a:lstStyle/>
          <a:p>
            <a:pPr algn="r"/>
            <a:r>
              <a:rPr lang="et-EE" sz="4000" dirty="0"/>
              <a:t>Main </a:t>
            </a:r>
            <a:r>
              <a:rPr lang="et-EE" sz="4000" dirty="0" err="1"/>
              <a:t>topics</a:t>
            </a:r>
            <a:r>
              <a:rPr lang="et-EE" sz="4000" dirty="0"/>
              <a:t> </a:t>
            </a:r>
          </a:p>
        </p:txBody>
      </p:sp>
      <p:sp>
        <p:nvSpPr>
          <p:cNvPr id="3" name="Content Placeholder 2">
            <a:extLst>
              <a:ext uri="{FF2B5EF4-FFF2-40B4-BE49-F238E27FC236}">
                <a16:creationId xmlns:a16="http://schemas.microsoft.com/office/drawing/2014/main" id="{B3F1451A-6BE6-4B96-BF8C-D1AF9E663BCA}"/>
              </a:ext>
            </a:extLst>
          </p:cNvPr>
          <p:cNvSpPr>
            <a:spLocks noGrp="1"/>
          </p:cNvSpPr>
          <p:nvPr>
            <p:ph idx="1"/>
          </p:nvPr>
        </p:nvSpPr>
        <p:spPr>
          <a:xfrm>
            <a:off x="838200" y="1113183"/>
            <a:ext cx="10515600" cy="5063780"/>
          </a:xfrm>
        </p:spPr>
        <p:txBody>
          <a:bodyPr/>
          <a:lstStyle/>
          <a:p>
            <a:pPr marL="0" indent="0">
              <a:buNone/>
            </a:pPr>
            <a:endParaRPr lang="en-US" dirty="0"/>
          </a:p>
          <a:p>
            <a:r>
              <a:rPr lang="et-EE" dirty="0"/>
              <a:t>General </a:t>
            </a:r>
            <a:r>
              <a:rPr lang="et-EE" dirty="0" err="1"/>
              <a:t>basic</a:t>
            </a:r>
            <a:r>
              <a:rPr lang="et-EE" dirty="0"/>
              <a:t> </a:t>
            </a:r>
            <a:r>
              <a:rPr lang="et-EE" dirty="0" err="1"/>
              <a:t>information</a:t>
            </a:r>
            <a:endParaRPr lang="et-EE" dirty="0"/>
          </a:p>
          <a:p>
            <a:pPr lvl="1"/>
            <a:r>
              <a:rPr lang="et-EE" dirty="0" err="1"/>
              <a:t>What</a:t>
            </a:r>
            <a:r>
              <a:rPr lang="et-EE" dirty="0"/>
              <a:t> </a:t>
            </a:r>
            <a:r>
              <a:rPr lang="et-EE" dirty="0" err="1"/>
              <a:t>is</a:t>
            </a:r>
            <a:r>
              <a:rPr lang="et-EE" dirty="0"/>
              <a:t> </a:t>
            </a:r>
            <a:r>
              <a:rPr lang="et-EE" dirty="0" err="1"/>
              <a:t>new</a:t>
            </a:r>
            <a:r>
              <a:rPr lang="et-EE" dirty="0"/>
              <a:t> at </a:t>
            </a:r>
            <a:r>
              <a:rPr lang="et-EE" dirty="0" err="1"/>
              <a:t>at</a:t>
            </a:r>
            <a:r>
              <a:rPr lang="et-EE" dirty="0"/>
              <a:t> </a:t>
            </a:r>
            <a:r>
              <a:rPr lang="et-EE" dirty="0" err="1"/>
              <a:t>new</a:t>
            </a:r>
            <a:r>
              <a:rPr lang="et-EE" dirty="0"/>
              <a:t> </a:t>
            </a:r>
            <a:r>
              <a:rPr lang="et-EE" dirty="0" err="1"/>
              <a:t>period</a:t>
            </a:r>
            <a:r>
              <a:rPr lang="et-EE" dirty="0"/>
              <a:t> 2021-2027 </a:t>
            </a:r>
          </a:p>
          <a:p>
            <a:pPr marL="457200" lvl="1" indent="0">
              <a:buNone/>
            </a:pPr>
            <a:endParaRPr lang="et-EE" dirty="0"/>
          </a:p>
          <a:p>
            <a:r>
              <a:rPr lang="et-EE" dirty="0" err="1"/>
              <a:t>Automatic</a:t>
            </a:r>
            <a:r>
              <a:rPr lang="et-EE" dirty="0"/>
              <a:t> </a:t>
            </a:r>
            <a:r>
              <a:rPr lang="et-EE" dirty="0" err="1"/>
              <a:t>Controls</a:t>
            </a:r>
            <a:r>
              <a:rPr lang="et-EE" dirty="0"/>
              <a:t> </a:t>
            </a:r>
            <a:r>
              <a:rPr lang="et-EE" dirty="0" err="1"/>
              <a:t>with</a:t>
            </a:r>
            <a:r>
              <a:rPr lang="et-EE" dirty="0"/>
              <a:t> EDI</a:t>
            </a:r>
          </a:p>
          <a:p>
            <a:endParaRPr lang="en-US" dirty="0"/>
          </a:p>
          <a:p>
            <a:r>
              <a:rPr lang="et-EE" dirty="0"/>
              <a:t>A8.4.1 LEADER LAG grant e-</a:t>
            </a:r>
            <a:r>
              <a:rPr lang="et-EE" dirty="0" err="1"/>
              <a:t>application</a:t>
            </a:r>
            <a:endParaRPr lang="et-EE" dirty="0"/>
          </a:p>
          <a:p>
            <a:r>
              <a:rPr lang="en-US" dirty="0"/>
              <a:t>A842 LEADER grant project e-application</a:t>
            </a:r>
          </a:p>
        </p:txBody>
      </p:sp>
    </p:spTree>
    <p:extLst>
      <p:ext uri="{BB962C8B-B14F-4D97-AF65-F5344CB8AC3E}">
        <p14:creationId xmlns:p14="http://schemas.microsoft.com/office/powerpoint/2010/main" val="4098785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DA91-1D72-4251-B82C-68D7AD5643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DB0412-D6EB-4E62-A994-1B8AE433CD38}"/>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9ADABA28-8A34-450A-91BC-EFC397887442}"/>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11548E32-776C-4DD9-95BE-4A8FD9376A3B}"/>
              </a:ext>
            </a:extLst>
          </p:cNvPr>
          <p:cNvPicPr>
            <a:picLocks noChangeAspect="1"/>
          </p:cNvPicPr>
          <p:nvPr/>
        </p:nvPicPr>
        <p:blipFill>
          <a:blip r:embed="rId2"/>
          <a:stretch>
            <a:fillRect/>
          </a:stretch>
        </p:blipFill>
        <p:spPr>
          <a:xfrm>
            <a:off x="836612" y="0"/>
            <a:ext cx="10986585" cy="6749143"/>
          </a:xfrm>
          <a:prstGeom prst="rect">
            <a:avLst/>
          </a:prstGeom>
        </p:spPr>
      </p:pic>
    </p:spTree>
    <p:extLst>
      <p:ext uri="{BB962C8B-B14F-4D97-AF65-F5344CB8AC3E}">
        <p14:creationId xmlns:p14="http://schemas.microsoft.com/office/powerpoint/2010/main" val="1246479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7F66-B060-4AF7-B79D-4BE86ACE16EB}"/>
              </a:ext>
            </a:extLst>
          </p:cNvPr>
          <p:cNvSpPr>
            <a:spLocks noGrp="1"/>
          </p:cNvSpPr>
          <p:nvPr>
            <p:ph type="title"/>
          </p:nvPr>
        </p:nvSpPr>
        <p:spPr>
          <a:xfrm>
            <a:off x="839788" y="457200"/>
            <a:ext cx="2774269" cy="1306286"/>
          </a:xfrm>
        </p:spPr>
        <p:txBody>
          <a:bodyPr/>
          <a:lstStyle/>
          <a:p>
            <a:r>
              <a:rPr lang="et-EE" dirty="0" err="1"/>
              <a:t>Send</a:t>
            </a:r>
            <a:r>
              <a:rPr lang="et-EE" dirty="0"/>
              <a:t> </a:t>
            </a:r>
            <a:r>
              <a:rPr lang="et-EE" dirty="0" err="1"/>
              <a:t>letter</a:t>
            </a:r>
            <a:r>
              <a:rPr lang="et-EE" dirty="0"/>
              <a:t> </a:t>
            </a:r>
            <a:endParaRPr lang="en-US" dirty="0"/>
          </a:p>
        </p:txBody>
      </p:sp>
      <p:sp>
        <p:nvSpPr>
          <p:cNvPr id="3" name="Content Placeholder 2">
            <a:extLst>
              <a:ext uri="{FF2B5EF4-FFF2-40B4-BE49-F238E27FC236}">
                <a16:creationId xmlns:a16="http://schemas.microsoft.com/office/drawing/2014/main" id="{B8E95C6E-61B8-48C2-94DE-F2937FF782C8}"/>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0D97C974-EFCE-42B4-AD47-9B5B52739A4D}"/>
              </a:ext>
            </a:extLst>
          </p:cNvPr>
          <p:cNvSpPr>
            <a:spLocks noGrp="1"/>
          </p:cNvSpPr>
          <p:nvPr>
            <p:ph type="body" sz="half" idx="2"/>
          </p:nvPr>
        </p:nvSpPr>
        <p:spPr>
          <a:xfrm>
            <a:off x="839789" y="2220686"/>
            <a:ext cx="2894011" cy="3648302"/>
          </a:xfrm>
        </p:spPr>
        <p:txBody>
          <a:bodyPr/>
          <a:lstStyle/>
          <a:p>
            <a:pPr>
              <a:lnSpc>
                <a:spcPct val="150000"/>
              </a:lnSpc>
            </a:pPr>
            <a:r>
              <a:rPr lang="et-EE" dirty="0"/>
              <a:t>LAG </a:t>
            </a:r>
            <a:r>
              <a:rPr lang="et-EE" dirty="0" err="1"/>
              <a:t>can</a:t>
            </a:r>
            <a:r>
              <a:rPr lang="et-EE" dirty="0"/>
              <a:t> </a:t>
            </a:r>
            <a:r>
              <a:rPr lang="et-EE" dirty="0" err="1"/>
              <a:t>send</a:t>
            </a:r>
            <a:r>
              <a:rPr lang="et-EE" dirty="0"/>
              <a:t> </a:t>
            </a:r>
            <a:r>
              <a:rPr lang="et-EE" dirty="0" err="1"/>
              <a:t>the</a:t>
            </a:r>
            <a:r>
              <a:rPr lang="et-EE" dirty="0"/>
              <a:t> </a:t>
            </a:r>
            <a:r>
              <a:rPr lang="et-EE" dirty="0" err="1"/>
              <a:t>inquiry</a:t>
            </a:r>
            <a:r>
              <a:rPr lang="et-EE" dirty="0"/>
              <a:t> </a:t>
            </a:r>
            <a:r>
              <a:rPr lang="et-EE" dirty="0" err="1"/>
              <a:t>notification</a:t>
            </a:r>
            <a:r>
              <a:rPr lang="et-EE" dirty="0"/>
              <a:t> </a:t>
            </a:r>
            <a:r>
              <a:rPr lang="et-EE" dirty="0" err="1"/>
              <a:t>from</a:t>
            </a:r>
            <a:r>
              <a:rPr lang="et-EE" dirty="0"/>
              <a:t> </a:t>
            </a:r>
            <a:r>
              <a:rPr lang="et-EE" dirty="0" err="1"/>
              <a:t>teh</a:t>
            </a:r>
            <a:r>
              <a:rPr lang="et-EE" dirty="0"/>
              <a:t> </a:t>
            </a:r>
            <a:r>
              <a:rPr lang="et-EE" dirty="0" err="1"/>
              <a:t>project</a:t>
            </a:r>
            <a:r>
              <a:rPr lang="et-EE" dirty="0"/>
              <a:t> grant </a:t>
            </a:r>
            <a:r>
              <a:rPr lang="et-EE" dirty="0" err="1"/>
              <a:t>application</a:t>
            </a:r>
            <a:r>
              <a:rPr lang="et-EE" dirty="0"/>
              <a:t>.</a:t>
            </a:r>
            <a:endParaRPr lang="en-US" dirty="0"/>
          </a:p>
        </p:txBody>
      </p:sp>
      <p:pic>
        <p:nvPicPr>
          <p:cNvPr id="6" name="Picture 5">
            <a:extLst>
              <a:ext uri="{FF2B5EF4-FFF2-40B4-BE49-F238E27FC236}">
                <a16:creationId xmlns:a16="http://schemas.microsoft.com/office/drawing/2014/main" id="{54D57A69-6F06-452F-A788-38EFD5F4C831}"/>
              </a:ext>
            </a:extLst>
          </p:cNvPr>
          <p:cNvPicPr>
            <a:picLocks noChangeAspect="1"/>
          </p:cNvPicPr>
          <p:nvPr/>
        </p:nvPicPr>
        <p:blipFill>
          <a:blip r:embed="rId2"/>
          <a:stretch>
            <a:fillRect/>
          </a:stretch>
        </p:blipFill>
        <p:spPr>
          <a:xfrm>
            <a:off x="3819208" y="-4763"/>
            <a:ext cx="8254727" cy="6858000"/>
          </a:xfrm>
          <a:prstGeom prst="rect">
            <a:avLst/>
          </a:prstGeom>
        </p:spPr>
      </p:pic>
    </p:spTree>
    <p:extLst>
      <p:ext uri="{BB962C8B-B14F-4D97-AF65-F5344CB8AC3E}">
        <p14:creationId xmlns:p14="http://schemas.microsoft.com/office/powerpoint/2010/main" val="3173152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D0DC-5784-4402-BEB9-37EF57DD517C}"/>
              </a:ext>
            </a:extLst>
          </p:cNvPr>
          <p:cNvSpPr>
            <a:spLocks noGrp="1"/>
          </p:cNvSpPr>
          <p:nvPr>
            <p:ph type="title"/>
          </p:nvPr>
        </p:nvSpPr>
        <p:spPr>
          <a:xfrm>
            <a:off x="838200" y="288304"/>
            <a:ext cx="10515600" cy="770475"/>
          </a:xfrm>
        </p:spPr>
        <p:txBody>
          <a:bodyPr>
            <a:normAutofit/>
          </a:bodyPr>
          <a:lstStyle/>
          <a:p>
            <a:pPr algn="r"/>
            <a:r>
              <a:rPr lang="et-EE" sz="3600" dirty="0"/>
              <a:t>New </a:t>
            </a:r>
            <a:r>
              <a:rPr lang="et-EE" sz="3600" dirty="0" err="1"/>
              <a:t>period</a:t>
            </a:r>
            <a:r>
              <a:rPr lang="et-EE" sz="3600" dirty="0"/>
              <a:t> 2021-2027 </a:t>
            </a:r>
          </a:p>
        </p:txBody>
      </p:sp>
      <p:sp>
        <p:nvSpPr>
          <p:cNvPr id="3" name="Content Placeholder 2">
            <a:extLst>
              <a:ext uri="{FF2B5EF4-FFF2-40B4-BE49-F238E27FC236}">
                <a16:creationId xmlns:a16="http://schemas.microsoft.com/office/drawing/2014/main" id="{1C7C83B3-C9F2-4E02-95FF-8472664FF048}"/>
              </a:ext>
            </a:extLst>
          </p:cNvPr>
          <p:cNvSpPr>
            <a:spLocks noGrp="1"/>
          </p:cNvSpPr>
          <p:nvPr>
            <p:ph idx="1"/>
          </p:nvPr>
        </p:nvSpPr>
        <p:spPr>
          <a:xfrm>
            <a:off x="838200" y="1275347"/>
            <a:ext cx="10515600" cy="4901616"/>
          </a:xfrm>
        </p:spPr>
        <p:txBody>
          <a:bodyPr>
            <a:normAutofit fontScale="85000" lnSpcReduction="20000"/>
          </a:bodyPr>
          <a:lstStyle/>
          <a:p>
            <a:r>
              <a:rPr lang="et-EE" dirty="0"/>
              <a:t>Development </a:t>
            </a:r>
            <a:r>
              <a:rPr lang="et-EE" dirty="0" err="1"/>
              <a:t>grants</a:t>
            </a:r>
            <a:r>
              <a:rPr lang="et-EE" dirty="0"/>
              <a:t>- </a:t>
            </a:r>
            <a:r>
              <a:rPr lang="et-EE" dirty="0" err="1"/>
              <a:t>buildings</a:t>
            </a:r>
            <a:r>
              <a:rPr lang="et-EE" dirty="0"/>
              <a:t>, </a:t>
            </a:r>
            <a:r>
              <a:rPr lang="et-EE" dirty="0" err="1"/>
              <a:t>eqipment</a:t>
            </a:r>
            <a:r>
              <a:rPr lang="et-EE" dirty="0"/>
              <a:t>, </a:t>
            </a:r>
            <a:r>
              <a:rPr lang="et-EE" dirty="0" err="1"/>
              <a:t>local</a:t>
            </a:r>
            <a:r>
              <a:rPr lang="et-EE" dirty="0"/>
              <a:t> </a:t>
            </a:r>
            <a:r>
              <a:rPr lang="et-EE" dirty="0" err="1"/>
              <a:t>activities</a:t>
            </a:r>
            <a:endParaRPr lang="et-EE" dirty="0"/>
          </a:p>
          <a:p>
            <a:r>
              <a:rPr lang="et-EE" dirty="0" err="1"/>
              <a:t>Direct</a:t>
            </a:r>
            <a:r>
              <a:rPr lang="et-EE" dirty="0"/>
              <a:t> </a:t>
            </a:r>
            <a:r>
              <a:rPr lang="et-EE" dirty="0" err="1"/>
              <a:t>grants</a:t>
            </a:r>
            <a:r>
              <a:rPr lang="et-EE" dirty="0"/>
              <a:t>- </a:t>
            </a:r>
            <a:r>
              <a:rPr lang="et-EE" dirty="0" err="1"/>
              <a:t>area</a:t>
            </a:r>
            <a:r>
              <a:rPr lang="et-EE" dirty="0"/>
              <a:t> and </a:t>
            </a:r>
            <a:r>
              <a:rPr lang="et-EE" dirty="0" err="1"/>
              <a:t>animal</a:t>
            </a:r>
            <a:r>
              <a:rPr lang="et-EE" dirty="0"/>
              <a:t> </a:t>
            </a:r>
            <a:r>
              <a:rPr lang="et-EE" dirty="0" err="1"/>
              <a:t>based</a:t>
            </a:r>
            <a:r>
              <a:rPr lang="et-EE" dirty="0"/>
              <a:t> </a:t>
            </a:r>
            <a:r>
              <a:rPr lang="et-EE" dirty="0" err="1"/>
              <a:t>measures</a:t>
            </a:r>
            <a:endParaRPr lang="et-EE" dirty="0"/>
          </a:p>
          <a:p>
            <a:endParaRPr lang="et-EE" dirty="0"/>
          </a:p>
          <a:p>
            <a:r>
              <a:rPr lang="et-EE" dirty="0"/>
              <a:t>26 </a:t>
            </a:r>
            <a:r>
              <a:rPr lang="et-EE" dirty="0" err="1"/>
              <a:t>agricultural</a:t>
            </a:r>
            <a:r>
              <a:rPr lang="et-EE" dirty="0"/>
              <a:t> </a:t>
            </a:r>
            <a:r>
              <a:rPr lang="et-EE" dirty="0" err="1"/>
              <a:t>Local</a:t>
            </a:r>
            <a:r>
              <a:rPr lang="et-EE" dirty="0"/>
              <a:t> </a:t>
            </a:r>
            <a:r>
              <a:rPr lang="et-EE" dirty="0" err="1"/>
              <a:t>activity</a:t>
            </a:r>
            <a:r>
              <a:rPr lang="et-EE" dirty="0"/>
              <a:t> </a:t>
            </a:r>
            <a:r>
              <a:rPr lang="et-EE" dirty="0" err="1"/>
              <a:t>groups</a:t>
            </a:r>
            <a:endParaRPr lang="et-EE" dirty="0"/>
          </a:p>
          <a:p>
            <a:r>
              <a:rPr lang="et-EE" dirty="0"/>
              <a:t>8 </a:t>
            </a:r>
            <a:r>
              <a:rPr lang="et-EE" dirty="0" err="1"/>
              <a:t>fisheries</a:t>
            </a:r>
            <a:r>
              <a:rPr lang="et-EE" dirty="0"/>
              <a:t> </a:t>
            </a:r>
            <a:r>
              <a:rPr lang="et-EE" dirty="0" err="1"/>
              <a:t>Local</a:t>
            </a:r>
            <a:r>
              <a:rPr lang="et-EE" dirty="0"/>
              <a:t> </a:t>
            </a:r>
            <a:r>
              <a:rPr lang="et-EE" dirty="0" err="1"/>
              <a:t>activity</a:t>
            </a:r>
            <a:r>
              <a:rPr lang="et-EE" dirty="0"/>
              <a:t> </a:t>
            </a:r>
            <a:r>
              <a:rPr lang="et-EE" dirty="0" err="1"/>
              <a:t>groups</a:t>
            </a:r>
            <a:r>
              <a:rPr lang="et-EE" dirty="0"/>
              <a:t> </a:t>
            </a:r>
          </a:p>
          <a:p>
            <a:endParaRPr lang="et-EE" dirty="0"/>
          </a:p>
          <a:p>
            <a:r>
              <a:rPr lang="et-EE" dirty="0"/>
              <a:t>LAG </a:t>
            </a:r>
            <a:r>
              <a:rPr lang="et-EE" dirty="0" err="1"/>
              <a:t>grants</a:t>
            </a:r>
            <a:r>
              <a:rPr lang="et-EE" dirty="0"/>
              <a:t> </a:t>
            </a:r>
            <a:r>
              <a:rPr lang="et-EE" dirty="0" err="1"/>
              <a:t>intervention</a:t>
            </a:r>
            <a:r>
              <a:rPr lang="et-EE" dirty="0"/>
              <a:t> A8.4.1</a:t>
            </a:r>
          </a:p>
          <a:p>
            <a:r>
              <a:rPr lang="et-EE" dirty="0"/>
              <a:t>LEADER </a:t>
            </a:r>
            <a:r>
              <a:rPr lang="et-EE" dirty="0" err="1"/>
              <a:t>project</a:t>
            </a:r>
            <a:r>
              <a:rPr lang="et-EE" dirty="0"/>
              <a:t> </a:t>
            </a:r>
            <a:r>
              <a:rPr lang="et-EE" dirty="0" err="1"/>
              <a:t>grants</a:t>
            </a:r>
            <a:r>
              <a:rPr lang="et-EE" dirty="0"/>
              <a:t> </a:t>
            </a:r>
            <a:r>
              <a:rPr lang="et-EE" dirty="0" err="1"/>
              <a:t>intervention</a:t>
            </a:r>
            <a:r>
              <a:rPr lang="et-EE" dirty="0"/>
              <a:t> A8.4.2 </a:t>
            </a:r>
          </a:p>
          <a:p>
            <a:endParaRPr lang="et-EE" dirty="0"/>
          </a:p>
          <a:p>
            <a:endParaRPr lang="et-EE" dirty="0"/>
          </a:p>
          <a:p>
            <a:r>
              <a:rPr lang="et-EE" dirty="0"/>
              <a:t>NEW -</a:t>
            </a:r>
            <a:r>
              <a:rPr lang="et-EE" dirty="0" err="1"/>
              <a:t>Simplified</a:t>
            </a:r>
            <a:r>
              <a:rPr lang="et-EE" dirty="0"/>
              <a:t> </a:t>
            </a:r>
            <a:r>
              <a:rPr lang="et-EE" dirty="0" err="1"/>
              <a:t>cost</a:t>
            </a:r>
            <a:r>
              <a:rPr lang="et-EE" dirty="0"/>
              <a:t> </a:t>
            </a:r>
            <a:r>
              <a:rPr lang="et-EE" dirty="0" err="1"/>
              <a:t>options</a:t>
            </a:r>
            <a:r>
              <a:rPr lang="et-EE" dirty="0"/>
              <a:t> SCO</a:t>
            </a:r>
          </a:p>
          <a:p>
            <a:pPr lvl="1"/>
            <a:r>
              <a:rPr lang="et-EE" dirty="0" err="1"/>
              <a:t>flat</a:t>
            </a:r>
            <a:r>
              <a:rPr lang="et-EE" dirty="0"/>
              <a:t> </a:t>
            </a:r>
            <a:r>
              <a:rPr lang="et-EE" dirty="0" err="1"/>
              <a:t>rate</a:t>
            </a:r>
            <a:r>
              <a:rPr lang="et-EE" dirty="0"/>
              <a:t> </a:t>
            </a:r>
            <a:r>
              <a:rPr lang="et-EE" dirty="0" err="1"/>
              <a:t>for</a:t>
            </a:r>
            <a:r>
              <a:rPr lang="et-EE" dirty="0"/>
              <a:t> LAG grant A841</a:t>
            </a:r>
          </a:p>
          <a:p>
            <a:pPr lvl="1"/>
            <a:r>
              <a:rPr lang="et-EE" dirty="0" err="1"/>
              <a:t>draft</a:t>
            </a:r>
            <a:r>
              <a:rPr lang="et-EE" dirty="0"/>
              <a:t> </a:t>
            </a:r>
            <a:r>
              <a:rPr lang="et-EE" dirty="0" err="1"/>
              <a:t>budget+lump</a:t>
            </a:r>
            <a:r>
              <a:rPr lang="et-EE" dirty="0"/>
              <a:t> </a:t>
            </a:r>
            <a:r>
              <a:rPr lang="et-EE" dirty="0" err="1"/>
              <a:t>sum</a:t>
            </a:r>
            <a:r>
              <a:rPr lang="et-EE" dirty="0"/>
              <a:t> LEADER </a:t>
            </a:r>
            <a:r>
              <a:rPr lang="et-EE" dirty="0" err="1"/>
              <a:t>project</a:t>
            </a:r>
            <a:r>
              <a:rPr lang="et-EE" dirty="0"/>
              <a:t> grant </a:t>
            </a:r>
            <a:r>
              <a:rPr lang="et-EE" dirty="0" err="1"/>
              <a:t>intervention</a:t>
            </a:r>
            <a:r>
              <a:rPr lang="et-EE" dirty="0"/>
              <a:t> A842</a:t>
            </a:r>
          </a:p>
          <a:p>
            <a:endParaRPr lang="et-EE" dirty="0"/>
          </a:p>
        </p:txBody>
      </p:sp>
    </p:spTree>
    <p:extLst>
      <p:ext uri="{BB962C8B-B14F-4D97-AF65-F5344CB8AC3E}">
        <p14:creationId xmlns:p14="http://schemas.microsoft.com/office/powerpoint/2010/main" val="292708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E469EA-870E-4C1B-AE46-463F15605068}"/>
              </a:ext>
            </a:extLst>
          </p:cNvPr>
          <p:cNvPicPr>
            <a:picLocks noChangeAspect="1"/>
          </p:cNvPicPr>
          <p:nvPr/>
        </p:nvPicPr>
        <p:blipFill>
          <a:blip r:embed="rId3"/>
          <a:stretch>
            <a:fillRect/>
          </a:stretch>
        </p:blipFill>
        <p:spPr>
          <a:xfrm>
            <a:off x="894266" y="0"/>
            <a:ext cx="10152458" cy="6858000"/>
          </a:xfrm>
          <a:prstGeom prst="rect">
            <a:avLst/>
          </a:prstGeom>
        </p:spPr>
      </p:pic>
    </p:spTree>
    <p:extLst>
      <p:ext uri="{BB962C8B-B14F-4D97-AF65-F5344CB8AC3E}">
        <p14:creationId xmlns:p14="http://schemas.microsoft.com/office/powerpoint/2010/main" val="152355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4898-B5E1-4789-A921-F45B13A3F271}"/>
              </a:ext>
            </a:extLst>
          </p:cNvPr>
          <p:cNvSpPr>
            <a:spLocks noGrp="1"/>
          </p:cNvSpPr>
          <p:nvPr>
            <p:ph type="title"/>
          </p:nvPr>
        </p:nvSpPr>
        <p:spPr>
          <a:xfrm>
            <a:off x="838200" y="451446"/>
            <a:ext cx="10515600" cy="606078"/>
          </a:xfrm>
        </p:spPr>
        <p:txBody>
          <a:bodyPr>
            <a:normAutofit/>
          </a:bodyPr>
          <a:lstStyle/>
          <a:p>
            <a:pPr algn="r"/>
            <a:r>
              <a:rPr lang="et-EE" sz="3600" dirty="0" err="1"/>
              <a:t>Automatic</a:t>
            </a:r>
            <a:r>
              <a:rPr lang="et-EE" sz="3600" dirty="0"/>
              <a:t> </a:t>
            </a:r>
            <a:r>
              <a:rPr lang="et-EE" sz="3600" dirty="0" err="1"/>
              <a:t>controls</a:t>
            </a:r>
            <a:r>
              <a:rPr lang="et-EE" sz="3600" dirty="0"/>
              <a:t> </a:t>
            </a:r>
            <a:r>
              <a:rPr lang="et-EE" sz="3600" dirty="0" err="1"/>
              <a:t>with</a:t>
            </a:r>
            <a:r>
              <a:rPr lang="et-EE" sz="3600" dirty="0"/>
              <a:t> EDI  </a:t>
            </a:r>
          </a:p>
        </p:txBody>
      </p:sp>
      <p:sp>
        <p:nvSpPr>
          <p:cNvPr id="3" name="Content Placeholder 2">
            <a:extLst>
              <a:ext uri="{FF2B5EF4-FFF2-40B4-BE49-F238E27FC236}">
                <a16:creationId xmlns:a16="http://schemas.microsoft.com/office/drawing/2014/main" id="{C6203E61-3029-4D63-95AA-153F9ADDF36C}"/>
              </a:ext>
            </a:extLst>
          </p:cNvPr>
          <p:cNvSpPr>
            <a:spLocks noGrp="1"/>
          </p:cNvSpPr>
          <p:nvPr>
            <p:ph idx="1"/>
          </p:nvPr>
        </p:nvSpPr>
        <p:spPr>
          <a:xfrm>
            <a:off x="838200" y="1057524"/>
            <a:ext cx="10152529" cy="5208495"/>
          </a:xfrm>
        </p:spPr>
        <p:txBody>
          <a:bodyPr>
            <a:normAutofit/>
          </a:bodyPr>
          <a:lstStyle/>
          <a:p>
            <a:pPr marL="0" indent="0">
              <a:buNone/>
            </a:pPr>
            <a:r>
              <a:rPr lang="et-EE" dirty="0"/>
              <a:t>ARIB</a:t>
            </a:r>
            <a:r>
              <a:rPr lang="en-US" dirty="0"/>
              <a:t> has electronic data exchange with the registers of 13 other institutions</a:t>
            </a:r>
            <a:endParaRPr lang="et-EE" dirty="0"/>
          </a:p>
          <a:p>
            <a:pPr marL="0" indent="0">
              <a:buNone/>
            </a:pPr>
            <a:endParaRPr lang="et-EE" dirty="0"/>
          </a:p>
          <a:p>
            <a:r>
              <a:rPr lang="et-EE" sz="2000" dirty="0"/>
              <a:t>Business register</a:t>
            </a:r>
          </a:p>
          <a:p>
            <a:r>
              <a:rPr lang="et-EE" sz="2000" dirty="0" err="1"/>
              <a:t>Taxpayer's</a:t>
            </a:r>
            <a:r>
              <a:rPr lang="et-EE" sz="2000" dirty="0"/>
              <a:t> register</a:t>
            </a:r>
          </a:p>
          <a:p>
            <a:r>
              <a:rPr lang="et-EE" sz="2000" dirty="0"/>
              <a:t>Estonian </a:t>
            </a:r>
            <a:r>
              <a:rPr lang="et-EE" sz="2000" dirty="0" err="1"/>
              <a:t>address</a:t>
            </a:r>
            <a:r>
              <a:rPr lang="et-EE" sz="2000" dirty="0"/>
              <a:t> </a:t>
            </a:r>
            <a:r>
              <a:rPr lang="et-EE" sz="2000" dirty="0" err="1"/>
              <a:t>data</a:t>
            </a:r>
            <a:r>
              <a:rPr lang="et-EE" sz="2000" dirty="0"/>
              <a:t> register</a:t>
            </a:r>
          </a:p>
          <a:p>
            <a:r>
              <a:rPr lang="et-EE" sz="2000" dirty="0" err="1"/>
              <a:t>Cadastral</a:t>
            </a:r>
            <a:r>
              <a:rPr lang="et-EE" sz="2000" dirty="0"/>
              <a:t> register</a:t>
            </a:r>
          </a:p>
          <a:p>
            <a:r>
              <a:rPr lang="et-EE" sz="2000" dirty="0"/>
              <a:t>Land register</a:t>
            </a:r>
          </a:p>
          <a:p>
            <a:r>
              <a:rPr lang="et-EE" sz="2000" dirty="0"/>
              <a:t>Building register</a:t>
            </a:r>
          </a:p>
          <a:p>
            <a:r>
              <a:rPr lang="et-EE" sz="2000" dirty="0" err="1"/>
              <a:t>Criminal</a:t>
            </a:r>
            <a:r>
              <a:rPr lang="et-EE" sz="2000" dirty="0"/>
              <a:t> </a:t>
            </a:r>
            <a:r>
              <a:rPr lang="et-EE" sz="2000" dirty="0" err="1"/>
              <a:t>records</a:t>
            </a:r>
            <a:r>
              <a:rPr lang="et-EE" sz="2000" dirty="0"/>
              <a:t> register</a:t>
            </a:r>
          </a:p>
          <a:p>
            <a:r>
              <a:rPr lang="et-EE" sz="2000" dirty="0" err="1"/>
              <a:t>Population</a:t>
            </a:r>
            <a:r>
              <a:rPr lang="et-EE" sz="2000" dirty="0"/>
              <a:t> register</a:t>
            </a:r>
          </a:p>
          <a:p>
            <a:r>
              <a:rPr lang="et-EE" sz="2000" dirty="0"/>
              <a:t>The </a:t>
            </a:r>
            <a:r>
              <a:rPr lang="et-EE" sz="2000" dirty="0" err="1"/>
              <a:t>agricultural</a:t>
            </a:r>
            <a:r>
              <a:rPr lang="et-EE" sz="2000" dirty="0"/>
              <a:t> </a:t>
            </a:r>
            <a:r>
              <a:rPr lang="et-EE" sz="2000" dirty="0" err="1"/>
              <a:t>board</a:t>
            </a:r>
            <a:r>
              <a:rPr lang="et-EE" sz="2000" dirty="0"/>
              <a:t> </a:t>
            </a:r>
            <a:r>
              <a:rPr lang="et-EE" sz="2000" dirty="0" err="1"/>
              <a:t>information</a:t>
            </a:r>
            <a:r>
              <a:rPr lang="et-EE" sz="2000" dirty="0"/>
              <a:t> </a:t>
            </a:r>
            <a:r>
              <a:rPr lang="et-EE" sz="2000" dirty="0" err="1"/>
              <a:t>system</a:t>
            </a:r>
            <a:endParaRPr lang="et-EE" sz="2000" dirty="0"/>
          </a:p>
          <a:p>
            <a:endParaRPr lang="et-EE" sz="2000" dirty="0"/>
          </a:p>
          <a:p>
            <a:endParaRPr lang="et-EE" sz="2000" dirty="0"/>
          </a:p>
          <a:p>
            <a:endParaRPr lang="et-EE" sz="2000" dirty="0"/>
          </a:p>
          <a:p>
            <a:endParaRPr lang="et-EE" sz="2000" dirty="0"/>
          </a:p>
          <a:p>
            <a:endParaRPr lang="et-EE" sz="2000" dirty="0"/>
          </a:p>
          <a:p>
            <a:endParaRPr lang="et-EE" sz="2000"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44138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DBE7-5903-473B-ACC9-34E6852446FD}"/>
              </a:ext>
            </a:extLst>
          </p:cNvPr>
          <p:cNvSpPr>
            <a:spLocks noGrp="1"/>
          </p:cNvSpPr>
          <p:nvPr>
            <p:ph type="title"/>
          </p:nvPr>
        </p:nvSpPr>
        <p:spPr>
          <a:xfrm>
            <a:off x="257082" y="1201270"/>
            <a:ext cx="1432547" cy="1125071"/>
          </a:xfrm>
        </p:spPr>
        <p:txBody>
          <a:bodyPr/>
          <a:lstStyle/>
          <a:p>
            <a:r>
              <a:rPr lang="et-EE" dirty="0"/>
              <a:t>A8.4.1 </a:t>
            </a:r>
            <a:endParaRPr lang="en-US" dirty="0"/>
          </a:p>
        </p:txBody>
      </p:sp>
      <p:pic>
        <p:nvPicPr>
          <p:cNvPr id="7" name="Picture 6">
            <a:extLst>
              <a:ext uri="{FF2B5EF4-FFF2-40B4-BE49-F238E27FC236}">
                <a16:creationId xmlns:a16="http://schemas.microsoft.com/office/drawing/2014/main" id="{1E52B935-06B0-42AF-9739-67C51DBEB21E}"/>
              </a:ext>
            </a:extLst>
          </p:cNvPr>
          <p:cNvPicPr>
            <a:picLocks noChangeAspect="1"/>
          </p:cNvPicPr>
          <p:nvPr/>
        </p:nvPicPr>
        <p:blipFill>
          <a:blip r:embed="rId3"/>
          <a:stretch>
            <a:fillRect/>
          </a:stretch>
        </p:blipFill>
        <p:spPr>
          <a:xfrm>
            <a:off x="1689629" y="71718"/>
            <a:ext cx="10493406" cy="6858000"/>
          </a:xfrm>
          <a:prstGeom prst="rect">
            <a:avLst/>
          </a:prstGeom>
        </p:spPr>
      </p:pic>
    </p:spTree>
    <p:extLst>
      <p:ext uri="{BB962C8B-B14F-4D97-AF65-F5344CB8AC3E}">
        <p14:creationId xmlns:p14="http://schemas.microsoft.com/office/powerpoint/2010/main" val="1685415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BB9C-97D7-4993-A778-DC5145EEF24F}"/>
              </a:ext>
            </a:extLst>
          </p:cNvPr>
          <p:cNvSpPr>
            <a:spLocks noGrp="1"/>
          </p:cNvSpPr>
          <p:nvPr>
            <p:ph type="title"/>
          </p:nvPr>
        </p:nvSpPr>
        <p:spPr>
          <a:xfrm>
            <a:off x="839789" y="989013"/>
            <a:ext cx="1799897" cy="548639"/>
          </a:xfrm>
        </p:spPr>
        <p:txBody>
          <a:bodyPr/>
          <a:lstStyle/>
          <a:p>
            <a:r>
              <a:rPr lang="et-EE" dirty="0"/>
              <a:t>Step 1</a:t>
            </a:r>
          </a:p>
        </p:txBody>
      </p:sp>
      <p:sp>
        <p:nvSpPr>
          <p:cNvPr id="4" name="Text Placeholder 3">
            <a:extLst>
              <a:ext uri="{FF2B5EF4-FFF2-40B4-BE49-F238E27FC236}">
                <a16:creationId xmlns:a16="http://schemas.microsoft.com/office/drawing/2014/main" id="{1C346124-8A91-4043-8DA1-ADD01F0DBE98}"/>
              </a:ext>
            </a:extLst>
          </p:cNvPr>
          <p:cNvSpPr>
            <a:spLocks noGrp="1"/>
          </p:cNvSpPr>
          <p:nvPr>
            <p:ph type="body" sz="half" idx="2"/>
          </p:nvPr>
        </p:nvSpPr>
        <p:spPr>
          <a:xfrm>
            <a:off x="839789" y="1748790"/>
            <a:ext cx="1799897" cy="4120197"/>
          </a:xfrm>
        </p:spPr>
        <p:txBody>
          <a:bodyPr/>
          <a:lstStyle/>
          <a:p>
            <a:r>
              <a:rPr lang="et-EE" dirty="0"/>
              <a:t>General </a:t>
            </a:r>
            <a:r>
              <a:rPr lang="et-EE" dirty="0" err="1"/>
              <a:t>data</a:t>
            </a:r>
            <a:r>
              <a:rPr lang="et-EE" dirty="0"/>
              <a:t> </a:t>
            </a:r>
          </a:p>
          <a:p>
            <a:r>
              <a:rPr lang="et-EE" dirty="0" err="1"/>
              <a:t>There</a:t>
            </a:r>
            <a:r>
              <a:rPr lang="et-EE" dirty="0"/>
              <a:t> are 10 </a:t>
            </a:r>
            <a:r>
              <a:rPr lang="et-EE" dirty="0" err="1"/>
              <a:t>steps</a:t>
            </a:r>
            <a:r>
              <a:rPr lang="et-EE" dirty="0"/>
              <a:t> at </a:t>
            </a:r>
            <a:r>
              <a:rPr lang="et-EE" dirty="0" err="1"/>
              <a:t>application</a:t>
            </a:r>
            <a:r>
              <a:rPr lang="et-EE" dirty="0"/>
              <a:t> </a:t>
            </a:r>
          </a:p>
          <a:p>
            <a:r>
              <a:rPr lang="et-EE" dirty="0"/>
              <a:t>1- General </a:t>
            </a:r>
            <a:r>
              <a:rPr lang="et-EE" dirty="0" err="1"/>
              <a:t>data</a:t>
            </a:r>
            <a:r>
              <a:rPr lang="et-EE" dirty="0"/>
              <a:t> </a:t>
            </a:r>
          </a:p>
          <a:p>
            <a:r>
              <a:rPr lang="et-EE" dirty="0"/>
              <a:t>2-Detailed </a:t>
            </a:r>
            <a:r>
              <a:rPr lang="et-EE" dirty="0" err="1"/>
              <a:t>data</a:t>
            </a:r>
            <a:r>
              <a:rPr lang="et-EE" dirty="0"/>
              <a:t> </a:t>
            </a:r>
          </a:p>
          <a:p>
            <a:r>
              <a:rPr lang="et-EE" dirty="0"/>
              <a:t>3- </a:t>
            </a:r>
            <a:r>
              <a:rPr lang="et-EE" dirty="0" err="1"/>
              <a:t>Joint</a:t>
            </a:r>
            <a:r>
              <a:rPr lang="et-EE" dirty="0"/>
              <a:t> </a:t>
            </a:r>
            <a:r>
              <a:rPr lang="et-EE" dirty="0" err="1"/>
              <a:t>activity</a:t>
            </a:r>
            <a:endParaRPr lang="et-EE" dirty="0"/>
          </a:p>
          <a:p>
            <a:r>
              <a:rPr lang="et-EE" dirty="0"/>
              <a:t>…etc</a:t>
            </a:r>
          </a:p>
          <a:p>
            <a:endParaRPr lang="et-EE" dirty="0"/>
          </a:p>
          <a:p>
            <a:r>
              <a:rPr lang="et-EE" dirty="0" err="1"/>
              <a:t>Some</a:t>
            </a:r>
            <a:r>
              <a:rPr lang="et-EE" dirty="0"/>
              <a:t> </a:t>
            </a:r>
            <a:r>
              <a:rPr lang="et-EE" dirty="0" err="1"/>
              <a:t>steps</a:t>
            </a:r>
            <a:r>
              <a:rPr lang="et-EE" dirty="0"/>
              <a:t> </a:t>
            </a:r>
            <a:r>
              <a:rPr lang="et-EE" dirty="0" err="1"/>
              <a:t>opening</a:t>
            </a:r>
            <a:r>
              <a:rPr lang="et-EE" dirty="0"/>
              <a:t> </a:t>
            </a:r>
            <a:r>
              <a:rPr lang="et-EE" dirty="0" err="1"/>
              <a:t>with</a:t>
            </a:r>
            <a:r>
              <a:rPr lang="et-EE" dirty="0"/>
              <a:t> </a:t>
            </a:r>
            <a:r>
              <a:rPr lang="et-EE" dirty="0" err="1"/>
              <a:t>related</a:t>
            </a:r>
            <a:r>
              <a:rPr lang="et-EE" dirty="0"/>
              <a:t> </a:t>
            </a:r>
            <a:r>
              <a:rPr lang="et-EE" dirty="0" err="1"/>
              <a:t>answers</a:t>
            </a:r>
            <a:endParaRPr lang="et-EE" dirty="0"/>
          </a:p>
        </p:txBody>
      </p:sp>
      <p:pic>
        <p:nvPicPr>
          <p:cNvPr id="5" name="Picture 4">
            <a:extLst>
              <a:ext uri="{FF2B5EF4-FFF2-40B4-BE49-F238E27FC236}">
                <a16:creationId xmlns:a16="http://schemas.microsoft.com/office/drawing/2014/main" id="{A13E3BCE-ECCB-4B1F-9D38-73B351FFD713}"/>
              </a:ext>
            </a:extLst>
          </p:cNvPr>
          <p:cNvPicPr>
            <a:picLocks noChangeAspect="1"/>
          </p:cNvPicPr>
          <p:nvPr/>
        </p:nvPicPr>
        <p:blipFill>
          <a:blip r:embed="rId3"/>
          <a:stretch>
            <a:fillRect/>
          </a:stretch>
        </p:blipFill>
        <p:spPr>
          <a:xfrm>
            <a:off x="2639686" y="0"/>
            <a:ext cx="9556124" cy="6858000"/>
          </a:xfrm>
          <a:prstGeom prst="rect">
            <a:avLst/>
          </a:prstGeom>
        </p:spPr>
      </p:pic>
    </p:spTree>
    <p:extLst>
      <p:ext uri="{BB962C8B-B14F-4D97-AF65-F5344CB8AC3E}">
        <p14:creationId xmlns:p14="http://schemas.microsoft.com/office/powerpoint/2010/main" val="42222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1853-8E50-4E03-B5DA-F70FC8E82F67}"/>
              </a:ext>
            </a:extLst>
          </p:cNvPr>
          <p:cNvSpPr>
            <a:spLocks noGrp="1"/>
          </p:cNvSpPr>
          <p:nvPr>
            <p:ph type="title"/>
          </p:nvPr>
        </p:nvSpPr>
        <p:spPr>
          <a:xfrm>
            <a:off x="836612" y="987425"/>
            <a:ext cx="2083805" cy="1000401"/>
          </a:xfrm>
        </p:spPr>
        <p:txBody>
          <a:bodyPr>
            <a:normAutofit/>
          </a:bodyPr>
          <a:lstStyle/>
          <a:p>
            <a:r>
              <a:rPr lang="et-EE" dirty="0"/>
              <a:t>Step 2-1 </a:t>
            </a:r>
          </a:p>
        </p:txBody>
      </p:sp>
      <p:sp>
        <p:nvSpPr>
          <p:cNvPr id="3" name="Picture Placeholder 2">
            <a:extLst>
              <a:ext uri="{FF2B5EF4-FFF2-40B4-BE49-F238E27FC236}">
                <a16:creationId xmlns:a16="http://schemas.microsoft.com/office/drawing/2014/main" id="{D34E3B70-EF16-49CA-8B07-6280C20FB59F}"/>
              </a:ext>
            </a:extLst>
          </p:cNvPr>
          <p:cNvSpPr>
            <a:spLocks noGrp="1"/>
          </p:cNvSpPr>
          <p:nvPr>
            <p:ph type="pic" idx="1"/>
          </p:nvPr>
        </p:nvSpPr>
        <p:spPr/>
      </p:sp>
      <p:sp>
        <p:nvSpPr>
          <p:cNvPr id="4" name="Text Placeholder 3">
            <a:extLst>
              <a:ext uri="{FF2B5EF4-FFF2-40B4-BE49-F238E27FC236}">
                <a16:creationId xmlns:a16="http://schemas.microsoft.com/office/drawing/2014/main" id="{0579202B-03F3-4045-BDD3-1259B692BB8F}"/>
              </a:ext>
            </a:extLst>
          </p:cNvPr>
          <p:cNvSpPr>
            <a:spLocks noGrp="1"/>
          </p:cNvSpPr>
          <p:nvPr>
            <p:ph type="body" sz="half" idx="2"/>
          </p:nvPr>
        </p:nvSpPr>
        <p:spPr>
          <a:xfrm>
            <a:off x="519362" y="2298423"/>
            <a:ext cx="2638108" cy="4102873"/>
          </a:xfrm>
        </p:spPr>
        <p:txBody>
          <a:bodyPr/>
          <a:lstStyle/>
          <a:p>
            <a:r>
              <a:rPr lang="et-EE" dirty="0" err="1"/>
              <a:t>Different</a:t>
            </a:r>
            <a:r>
              <a:rPr lang="et-EE" dirty="0"/>
              <a:t> </a:t>
            </a:r>
            <a:r>
              <a:rPr lang="et-EE" dirty="0" err="1"/>
              <a:t>kind</a:t>
            </a:r>
            <a:r>
              <a:rPr lang="et-EE" dirty="0"/>
              <a:t> of </a:t>
            </a:r>
            <a:r>
              <a:rPr lang="et-EE" dirty="0" err="1"/>
              <a:t>datas</a:t>
            </a:r>
            <a:r>
              <a:rPr lang="et-EE" dirty="0"/>
              <a:t> </a:t>
            </a:r>
            <a:r>
              <a:rPr lang="et-EE" dirty="0" err="1"/>
              <a:t>could</a:t>
            </a:r>
            <a:r>
              <a:rPr lang="et-EE" dirty="0"/>
              <a:t> </a:t>
            </a:r>
            <a:r>
              <a:rPr lang="et-EE" dirty="0" err="1"/>
              <a:t>be</a:t>
            </a:r>
            <a:r>
              <a:rPr lang="et-EE" dirty="0"/>
              <a:t> </a:t>
            </a:r>
            <a:r>
              <a:rPr lang="et-EE" dirty="0" err="1"/>
              <a:t>asked</a:t>
            </a:r>
            <a:r>
              <a:rPr lang="et-EE" dirty="0"/>
              <a:t>.</a:t>
            </a:r>
          </a:p>
          <a:p>
            <a:r>
              <a:rPr lang="et-EE" dirty="0" err="1"/>
              <a:t>Some</a:t>
            </a:r>
            <a:r>
              <a:rPr lang="et-EE" dirty="0"/>
              <a:t> „</a:t>
            </a:r>
            <a:r>
              <a:rPr lang="et-EE" dirty="0" err="1"/>
              <a:t>Yes</a:t>
            </a:r>
            <a:r>
              <a:rPr lang="et-EE" dirty="0"/>
              <a:t>“ </a:t>
            </a:r>
            <a:r>
              <a:rPr lang="et-EE" dirty="0" err="1"/>
              <a:t>opens</a:t>
            </a:r>
            <a:r>
              <a:rPr lang="et-EE" dirty="0"/>
              <a:t> </a:t>
            </a:r>
            <a:r>
              <a:rPr lang="et-EE" dirty="0" err="1"/>
              <a:t>new</a:t>
            </a:r>
            <a:r>
              <a:rPr lang="et-EE" dirty="0"/>
              <a:t> </a:t>
            </a:r>
            <a:r>
              <a:rPr lang="et-EE" dirty="0" err="1"/>
              <a:t>question</a:t>
            </a:r>
            <a:endParaRPr lang="et-EE" dirty="0"/>
          </a:p>
          <a:p>
            <a:r>
              <a:rPr lang="et-EE" dirty="0" err="1"/>
              <a:t>Some</a:t>
            </a:r>
            <a:r>
              <a:rPr lang="et-EE" dirty="0"/>
              <a:t> „</a:t>
            </a:r>
            <a:r>
              <a:rPr lang="et-EE" dirty="0" err="1"/>
              <a:t>Yes</a:t>
            </a:r>
            <a:r>
              <a:rPr lang="et-EE" dirty="0"/>
              <a:t>“ </a:t>
            </a:r>
            <a:r>
              <a:rPr lang="et-EE" dirty="0" err="1"/>
              <a:t>opens</a:t>
            </a:r>
            <a:r>
              <a:rPr lang="et-EE" dirty="0"/>
              <a:t> </a:t>
            </a:r>
            <a:r>
              <a:rPr lang="et-EE" dirty="0" err="1"/>
              <a:t>next</a:t>
            </a:r>
            <a:r>
              <a:rPr lang="et-EE" dirty="0"/>
              <a:t> </a:t>
            </a:r>
            <a:r>
              <a:rPr lang="et-EE" dirty="0" err="1"/>
              <a:t>step</a:t>
            </a:r>
            <a:r>
              <a:rPr lang="et-EE" dirty="0"/>
              <a:t> </a:t>
            </a:r>
          </a:p>
          <a:p>
            <a:r>
              <a:rPr lang="et-EE" dirty="0" err="1"/>
              <a:t>Answer</a:t>
            </a:r>
            <a:r>
              <a:rPr lang="et-EE" dirty="0"/>
              <a:t> </a:t>
            </a:r>
            <a:r>
              <a:rPr lang="et-EE" dirty="0" err="1"/>
              <a:t>is</a:t>
            </a:r>
            <a:r>
              <a:rPr lang="et-EE" dirty="0"/>
              <a:t> </a:t>
            </a:r>
            <a:r>
              <a:rPr lang="et-EE" dirty="0" err="1"/>
              <a:t>given</a:t>
            </a:r>
            <a:r>
              <a:rPr lang="et-EE" dirty="0"/>
              <a:t> </a:t>
            </a:r>
            <a:r>
              <a:rPr lang="et-EE" dirty="0" err="1"/>
              <a:t>automatically</a:t>
            </a:r>
            <a:r>
              <a:rPr lang="et-EE" dirty="0"/>
              <a:t> by </a:t>
            </a:r>
            <a:r>
              <a:rPr lang="et-EE" dirty="0" err="1"/>
              <a:t>system</a:t>
            </a:r>
            <a:endParaRPr lang="et-EE" dirty="0"/>
          </a:p>
          <a:p>
            <a:endParaRPr lang="et-EE" dirty="0"/>
          </a:p>
          <a:p>
            <a:endParaRPr lang="et-EE" dirty="0"/>
          </a:p>
        </p:txBody>
      </p:sp>
      <p:pic>
        <p:nvPicPr>
          <p:cNvPr id="6" name="Picture 5">
            <a:extLst>
              <a:ext uri="{FF2B5EF4-FFF2-40B4-BE49-F238E27FC236}">
                <a16:creationId xmlns:a16="http://schemas.microsoft.com/office/drawing/2014/main" id="{99A5055C-0A53-401F-8EA1-36DB4877C912}"/>
              </a:ext>
            </a:extLst>
          </p:cNvPr>
          <p:cNvPicPr>
            <a:picLocks noChangeAspect="1"/>
          </p:cNvPicPr>
          <p:nvPr/>
        </p:nvPicPr>
        <p:blipFill>
          <a:blip r:embed="rId2"/>
          <a:stretch>
            <a:fillRect/>
          </a:stretch>
        </p:blipFill>
        <p:spPr>
          <a:xfrm>
            <a:off x="3157470" y="-4763"/>
            <a:ext cx="9034530" cy="6858000"/>
          </a:xfrm>
          <a:prstGeom prst="rect">
            <a:avLst/>
          </a:prstGeom>
        </p:spPr>
      </p:pic>
    </p:spTree>
    <p:extLst>
      <p:ext uri="{BB962C8B-B14F-4D97-AF65-F5344CB8AC3E}">
        <p14:creationId xmlns:p14="http://schemas.microsoft.com/office/powerpoint/2010/main" val="611716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3DC3-C51B-4504-9EA2-76A0638C8E97}"/>
              </a:ext>
            </a:extLst>
          </p:cNvPr>
          <p:cNvSpPr>
            <a:spLocks noGrp="1"/>
          </p:cNvSpPr>
          <p:nvPr>
            <p:ph type="title"/>
          </p:nvPr>
        </p:nvSpPr>
        <p:spPr>
          <a:xfrm>
            <a:off x="644107" y="954133"/>
            <a:ext cx="1766596" cy="727943"/>
          </a:xfrm>
        </p:spPr>
        <p:txBody>
          <a:bodyPr>
            <a:normAutofit fontScale="90000"/>
          </a:bodyPr>
          <a:lstStyle/>
          <a:p>
            <a:r>
              <a:rPr lang="et-EE" dirty="0"/>
              <a:t>Step 2-2 </a:t>
            </a:r>
          </a:p>
        </p:txBody>
      </p:sp>
      <p:sp>
        <p:nvSpPr>
          <p:cNvPr id="4" name="Text Placeholder 3">
            <a:extLst>
              <a:ext uri="{FF2B5EF4-FFF2-40B4-BE49-F238E27FC236}">
                <a16:creationId xmlns:a16="http://schemas.microsoft.com/office/drawing/2014/main" id="{9247E1E3-C79D-4543-9533-930113DB6199}"/>
              </a:ext>
            </a:extLst>
          </p:cNvPr>
          <p:cNvSpPr>
            <a:spLocks noGrp="1"/>
          </p:cNvSpPr>
          <p:nvPr>
            <p:ph type="body" sz="half" idx="2"/>
          </p:nvPr>
        </p:nvSpPr>
        <p:spPr>
          <a:xfrm>
            <a:off x="510073" y="2045970"/>
            <a:ext cx="2366131" cy="4448136"/>
          </a:xfrm>
        </p:spPr>
        <p:txBody>
          <a:bodyPr/>
          <a:lstStyle/>
          <a:p>
            <a:r>
              <a:rPr lang="et-EE" dirty="0" err="1"/>
              <a:t>Preferred</a:t>
            </a:r>
            <a:r>
              <a:rPr lang="et-EE" dirty="0"/>
              <a:t> </a:t>
            </a:r>
            <a:r>
              <a:rPr lang="et-EE" dirty="0" err="1"/>
              <a:t>data</a:t>
            </a:r>
            <a:r>
              <a:rPr lang="et-EE" dirty="0"/>
              <a:t> </a:t>
            </a:r>
            <a:r>
              <a:rPr lang="et-EE" dirty="0" err="1"/>
              <a:t>fields</a:t>
            </a:r>
            <a:r>
              <a:rPr lang="et-EE" dirty="0"/>
              <a:t>:</a:t>
            </a:r>
          </a:p>
          <a:p>
            <a:r>
              <a:rPr lang="et-EE" dirty="0" err="1"/>
              <a:t>Classifier</a:t>
            </a:r>
            <a:r>
              <a:rPr lang="et-EE" dirty="0"/>
              <a:t>- </a:t>
            </a:r>
            <a:r>
              <a:rPr lang="et-EE" dirty="0" err="1"/>
              <a:t>applicant</a:t>
            </a:r>
            <a:r>
              <a:rPr lang="et-EE" dirty="0"/>
              <a:t> </a:t>
            </a:r>
            <a:r>
              <a:rPr lang="et-EE" dirty="0" err="1"/>
              <a:t>can</a:t>
            </a:r>
            <a:r>
              <a:rPr lang="et-EE" dirty="0"/>
              <a:t> </a:t>
            </a:r>
            <a:r>
              <a:rPr lang="et-EE" dirty="0" err="1"/>
              <a:t>choose</a:t>
            </a:r>
            <a:r>
              <a:rPr lang="et-EE" dirty="0"/>
              <a:t> </a:t>
            </a:r>
            <a:r>
              <a:rPr lang="et-EE" dirty="0" err="1"/>
              <a:t>one</a:t>
            </a:r>
            <a:r>
              <a:rPr lang="et-EE" dirty="0"/>
              <a:t> </a:t>
            </a:r>
            <a:r>
              <a:rPr lang="et-EE" dirty="0" err="1"/>
              <a:t>correct</a:t>
            </a:r>
            <a:r>
              <a:rPr lang="et-EE" dirty="0"/>
              <a:t> </a:t>
            </a:r>
            <a:r>
              <a:rPr lang="et-EE" dirty="0" err="1"/>
              <a:t>option</a:t>
            </a:r>
            <a:endParaRPr lang="et-EE" dirty="0"/>
          </a:p>
          <a:p>
            <a:endParaRPr lang="et-EE" dirty="0"/>
          </a:p>
          <a:p>
            <a:r>
              <a:rPr lang="et-EE" dirty="0" err="1"/>
              <a:t>question</a:t>
            </a:r>
            <a:r>
              <a:rPr lang="et-EE" dirty="0"/>
              <a:t> </a:t>
            </a:r>
            <a:r>
              <a:rPr lang="et-EE" dirty="0" err="1"/>
              <a:t>type</a:t>
            </a:r>
            <a:r>
              <a:rPr lang="et-EE" dirty="0"/>
              <a:t> </a:t>
            </a:r>
            <a:r>
              <a:rPr lang="et-EE" dirty="0" err="1"/>
              <a:t>Yes</a:t>
            </a:r>
            <a:r>
              <a:rPr lang="et-EE" dirty="0"/>
              <a:t>/No</a:t>
            </a:r>
          </a:p>
          <a:p>
            <a:endParaRPr lang="et-EE" dirty="0"/>
          </a:p>
          <a:p>
            <a:r>
              <a:rPr lang="et-EE" dirty="0" err="1"/>
              <a:t>Give</a:t>
            </a:r>
            <a:r>
              <a:rPr lang="et-EE" dirty="0"/>
              <a:t> </a:t>
            </a:r>
            <a:r>
              <a:rPr lang="et-EE" dirty="0" err="1"/>
              <a:t>hints</a:t>
            </a:r>
            <a:r>
              <a:rPr lang="et-EE" dirty="0"/>
              <a:t> </a:t>
            </a:r>
            <a:r>
              <a:rPr lang="et-EE" dirty="0" err="1"/>
              <a:t>what</a:t>
            </a:r>
            <a:r>
              <a:rPr lang="et-EE" dirty="0"/>
              <a:t> </a:t>
            </a:r>
            <a:r>
              <a:rPr lang="et-EE" dirty="0" err="1"/>
              <a:t>is</a:t>
            </a:r>
            <a:r>
              <a:rPr lang="et-EE" dirty="0"/>
              <a:t> </a:t>
            </a:r>
            <a:r>
              <a:rPr lang="et-EE" dirty="0" err="1"/>
              <a:t>correct</a:t>
            </a:r>
            <a:r>
              <a:rPr lang="et-EE" dirty="0"/>
              <a:t> </a:t>
            </a:r>
            <a:r>
              <a:rPr lang="et-EE" dirty="0" err="1"/>
              <a:t>answer</a:t>
            </a:r>
            <a:r>
              <a:rPr lang="et-EE" dirty="0"/>
              <a:t> </a:t>
            </a:r>
          </a:p>
          <a:p>
            <a:endParaRPr lang="et-EE" dirty="0"/>
          </a:p>
          <a:p>
            <a:r>
              <a:rPr lang="et-EE" dirty="0" err="1"/>
              <a:t>Avoid</a:t>
            </a:r>
            <a:r>
              <a:rPr lang="et-EE" dirty="0"/>
              <a:t> </a:t>
            </a:r>
          </a:p>
          <a:p>
            <a:pPr marL="285750" indent="-285750">
              <a:buFont typeface="Arial" panose="020B0604020202020204" pitchFamily="34" charset="0"/>
              <a:buChar char="•"/>
            </a:pPr>
            <a:r>
              <a:rPr lang="et-EE" sz="1400" dirty="0" err="1"/>
              <a:t>Added</a:t>
            </a:r>
            <a:r>
              <a:rPr lang="et-EE" sz="1400" dirty="0"/>
              <a:t> </a:t>
            </a:r>
            <a:r>
              <a:rPr lang="et-EE" sz="1400" dirty="0" err="1"/>
              <a:t>files</a:t>
            </a:r>
            <a:r>
              <a:rPr lang="et-EE" sz="1400" dirty="0"/>
              <a:t> </a:t>
            </a:r>
          </a:p>
          <a:p>
            <a:pPr marL="285750" indent="-285750">
              <a:buFont typeface="Arial" panose="020B0604020202020204" pitchFamily="34" charset="0"/>
              <a:buChar char="•"/>
            </a:pPr>
            <a:r>
              <a:rPr lang="et-EE" sz="1400" dirty="0" err="1"/>
              <a:t>Free</a:t>
            </a:r>
            <a:r>
              <a:rPr lang="et-EE" sz="1400" dirty="0"/>
              <a:t> </a:t>
            </a:r>
            <a:r>
              <a:rPr lang="et-EE" sz="1400" dirty="0" err="1"/>
              <a:t>text</a:t>
            </a:r>
            <a:r>
              <a:rPr lang="et-EE" sz="1400" dirty="0"/>
              <a:t> instead </a:t>
            </a:r>
            <a:r>
              <a:rPr lang="et-EE" sz="1400" dirty="0" err="1"/>
              <a:t>numbers</a:t>
            </a:r>
            <a:endParaRPr lang="et-EE" sz="1400" dirty="0"/>
          </a:p>
          <a:p>
            <a:endParaRPr lang="et-EE" dirty="0"/>
          </a:p>
        </p:txBody>
      </p:sp>
      <p:pic>
        <p:nvPicPr>
          <p:cNvPr id="6" name="Picture 5">
            <a:extLst>
              <a:ext uri="{FF2B5EF4-FFF2-40B4-BE49-F238E27FC236}">
                <a16:creationId xmlns:a16="http://schemas.microsoft.com/office/drawing/2014/main" id="{B6429E6C-8DD5-4223-9414-092E2384923C}"/>
              </a:ext>
            </a:extLst>
          </p:cNvPr>
          <p:cNvPicPr>
            <a:picLocks noChangeAspect="1"/>
          </p:cNvPicPr>
          <p:nvPr/>
        </p:nvPicPr>
        <p:blipFill>
          <a:blip r:embed="rId3"/>
          <a:stretch>
            <a:fillRect/>
          </a:stretch>
        </p:blipFill>
        <p:spPr>
          <a:xfrm>
            <a:off x="2876204" y="0"/>
            <a:ext cx="9670125" cy="6858000"/>
          </a:xfrm>
          <a:prstGeom prst="rect">
            <a:avLst/>
          </a:prstGeom>
        </p:spPr>
      </p:pic>
    </p:spTree>
    <p:extLst>
      <p:ext uri="{BB962C8B-B14F-4D97-AF65-F5344CB8AC3E}">
        <p14:creationId xmlns:p14="http://schemas.microsoft.com/office/powerpoint/2010/main" val="2558588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64AF5E7DAC753448A6776A6DFC447E7" ma:contentTypeVersion="3" ma:contentTypeDescription="Loo uus dokument" ma:contentTypeScope="" ma:versionID="92d4090c8b714bce82386fd00ab8c593">
  <xsd:schema xmlns:xsd="http://www.w3.org/2001/XMLSchema" xmlns:xs="http://www.w3.org/2001/XMLSchema" xmlns:p="http://schemas.microsoft.com/office/2006/metadata/properties" xmlns:ns1="http://schemas.microsoft.com/sharepoint/v3" xmlns:ns2="3410f2f2-765d-4900-8d03-53dc21573ea2" targetNamespace="http://schemas.microsoft.com/office/2006/metadata/properties" ma:root="true" ma:fieldsID="ffb5ac83d6f438855295fc0c9f3677aa" ns1:_="" ns2:_="">
    <xsd:import namespace="http://schemas.microsoft.com/sharepoint/v3"/>
    <xsd:import namespace="3410f2f2-765d-4900-8d03-53dc21573ea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astamise alguskuupäev" ma:description="" ma:hidden="true" ma:internalName="PublishingStartDate">
      <xsd:simpleType>
        <xsd:restriction base="dms:Unknown"/>
      </xsd:simpleType>
    </xsd:element>
    <xsd:element name="PublishingExpirationDate" ma:index="9" nillable="true" ma:displayName="Ajastamise lõppkuupäev"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10f2f2-765d-4900-8d03-53dc21573ea2" elementFormDefault="qualified">
    <xsd:import namespace="http://schemas.microsoft.com/office/2006/documentManagement/types"/>
    <xsd:import namespace="http://schemas.microsoft.com/office/infopath/2007/PartnerControls"/>
    <xsd:element name="SharedWithUsers" ma:index="10" nillable="true" ma:displayName="Ühiskasutuse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8CBD1E3-F920-442A-905E-CCCE9CEB7A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10f2f2-765d-4900-8d03-53dc21573e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6EE21E-35C3-4627-8E6A-E1ABF0B6E67C}">
  <ds:schemaRefs>
    <ds:schemaRef ds:uri="http://schemas.microsoft.com/sharepoint/v3/contenttype/forms"/>
  </ds:schemaRefs>
</ds:datastoreItem>
</file>

<file path=customXml/itemProps3.xml><?xml version="1.0" encoding="utf-8"?>
<ds:datastoreItem xmlns:ds="http://schemas.openxmlformats.org/officeDocument/2006/customXml" ds:itemID="{4E199AD3-115B-4430-9731-00B4E9401A80}">
  <ds:schemaRefs>
    <ds:schemaRef ds:uri="http://schemas.microsoft.com/office/2006/documentManagement/types"/>
    <ds:schemaRef ds:uri="http://schemas.openxmlformats.org/package/2006/metadata/core-properties"/>
    <ds:schemaRef ds:uri="http://www.w3.org/XML/1998/namespace"/>
    <ds:schemaRef ds:uri="http://purl.org/dc/elements/1.1/"/>
    <ds:schemaRef ds:uri="http://purl.org/dc/terms/"/>
    <ds:schemaRef ds:uri="http://schemas.microsoft.com/office/infopath/2007/PartnerControls"/>
    <ds:schemaRef ds:uri="http://purl.org/dc/dcmitype/"/>
    <ds:schemaRef ds:uri="3410f2f2-765d-4900-8d03-53dc21573ea2"/>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6051</TotalTime>
  <Words>573</Words>
  <Application>Microsoft Office PowerPoint</Application>
  <PresentationFormat>Widescreen</PresentationFormat>
  <Paragraphs>127</Paragraphs>
  <Slides>21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Aino</vt:lpstr>
      <vt:lpstr>Aino Headline</vt:lpstr>
      <vt:lpstr>Arial</vt:lpstr>
      <vt:lpstr>Calibri</vt:lpstr>
      <vt:lpstr>Google Sans</vt:lpstr>
      <vt:lpstr>Roboto</vt:lpstr>
      <vt:lpstr>Office Theme</vt:lpstr>
      <vt:lpstr>PowerPoint Presentation</vt:lpstr>
      <vt:lpstr>Main topics </vt:lpstr>
      <vt:lpstr>New period 2021-2027 </vt:lpstr>
      <vt:lpstr>PowerPoint Presentation</vt:lpstr>
      <vt:lpstr>Automatic controls with EDI  </vt:lpstr>
      <vt:lpstr>A8.4.1 </vt:lpstr>
      <vt:lpstr>Step 1</vt:lpstr>
      <vt:lpstr>Step 2-1 </vt:lpstr>
      <vt:lpstr>Step 2-2 </vt:lpstr>
      <vt:lpstr>Step3-1</vt:lpstr>
      <vt:lpstr>Step 3-2 </vt:lpstr>
      <vt:lpstr>Step-4</vt:lpstr>
      <vt:lpstr>Step-5</vt:lpstr>
      <vt:lpstr>Step-6 SME </vt:lpstr>
      <vt:lpstr>PowerPoint Presentation</vt:lpstr>
      <vt:lpstr>PowerPoint Presentation</vt:lpstr>
      <vt:lpstr>PowerPoint Presentation</vt:lpstr>
      <vt:lpstr>PowerPoint Presentation</vt:lpstr>
      <vt:lpstr>.</vt:lpstr>
      <vt:lpstr>PowerPoint Presentation</vt:lpstr>
      <vt:lpstr>Send letter </vt:lpstr>
    </vt:vector>
  </TitlesOfParts>
  <Company>PRIA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Siret Varblane</dc:creator>
  <cp:lastModifiedBy>Zirlin Raudsik</cp:lastModifiedBy>
  <cp:revision>88</cp:revision>
  <dcterms:created xsi:type="dcterms:W3CDTF">2021-01-27T11:31:10Z</dcterms:created>
  <dcterms:modified xsi:type="dcterms:W3CDTF">2024-05-24T09:36:07Z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0x010100064AF5E7DAC753448A6776A6DFC447E7</vt:lpwstr>
  </property>
</Properties>
</file>