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Syne"/>
      <p:regular r:id="rId33"/>
      <p:bold r:id="rId34"/>
    </p:embeddedFont>
    <p:embeddedFont>
      <p:font typeface="Syne SemiBold"/>
      <p:regular r:id="rId35"/>
      <p:bold r:id="rId36"/>
    </p:embeddedFont>
    <p:embeddedFont>
      <p:font typeface="Montserrat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11">
          <p15:clr>
            <a:srgbClr val="747775"/>
          </p15:clr>
        </p15:guide>
        <p15:guide id="2" orient="horz" pos="2924">
          <p15:clr>
            <a:srgbClr val="747775"/>
          </p15:clr>
        </p15:guide>
        <p15:guide id="3" pos="1736">
          <p15:clr>
            <a:srgbClr val="747775"/>
          </p15:clr>
        </p15:guide>
        <p15:guide id="4" pos="4876">
          <p15:clr>
            <a:srgbClr val="747775"/>
          </p15:clr>
        </p15:guide>
        <p15:guide id="5" pos="525">
          <p15:clr>
            <a:srgbClr val="747775"/>
          </p15:clr>
        </p15:guide>
        <p15:guide id="6" orient="horz" pos="2324">
          <p15:clr>
            <a:srgbClr val="747775"/>
          </p15:clr>
        </p15:guide>
        <p15:guide id="7" orient="horz" pos="2787">
          <p15:clr>
            <a:srgbClr val="747775"/>
          </p15:clr>
        </p15:guide>
        <p15:guide id="8" orient="horz" pos="3061">
          <p15:clr>
            <a:srgbClr val="747775"/>
          </p15:clr>
        </p15:guide>
        <p15:guide id="9" pos="3855">
          <p15:clr>
            <a:srgbClr val="747775"/>
          </p15:clr>
        </p15:guide>
        <p15:guide id="10" orient="horz" pos="2139">
          <p15:clr>
            <a:srgbClr val="747775"/>
          </p15:clr>
        </p15:guide>
        <p15:guide id="11" orient="horz" pos="1162">
          <p15:clr>
            <a:srgbClr val="747775"/>
          </p15:clr>
        </p15:guide>
        <p15:guide id="12" orient="horz" pos="265">
          <p15:clr>
            <a:srgbClr val="747775"/>
          </p15:clr>
        </p15:guide>
        <p15:guide id="13" pos="5499">
          <p15:clr>
            <a:srgbClr val="747775"/>
          </p15:clr>
        </p15:guide>
        <p15:guide id="14" pos="251">
          <p15:clr>
            <a:srgbClr val="747775"/>
          </p15:clr>
        </p15:guide>
        <p15:guide id="15" orient="horz" pos="469">
          <p15:clr>
            <a:srgbClr val="747775"/>
          </p15:clr>
        </p15:guide>
        <p15:guide id="16" orient="horz" pos="1743">
          <p15:clr>
            <a:srgbClr val="747775"/>
          </p15:clr>
        </p15:guide>
        <p15:guide id="17" orient="horz" pos="699">
          <p15:clr>
            <a:srgbClr val="747775"/>
          </p15:clr>
        </p15:guide>
        <p15:guide id="18" orient="horz" pos="767">
          <p15:clr>
            <a:srgbClr val="747775"/>
          </p15:clr>
        </p15:guide>
        <p15:guide id="19" pos="621">
          <p15:clr>
            <a:srgbClr val="747775"/>
          </p15:clr>
        </p15:guide>
        <p15:guide id="20" pos="2525">
          <p15:clr>
            <a:srgbClr val="747775"/>
          </p15:clr>
        </p15:guide>
        <p15:guide id="21" pos="5410">
          <p15:clr>
            <a:srgbClr val="747775"/>
          </p15:clr>
        </p15:guide>
        <p15:guide id="22" pos="3165">
          <p15:clr>
            <a:srgbClr val="747775"/>
          </p15:clr>
        </p15:guide>
        <p15:guide id="23" orient="horz" pos="2975">
          <p15:clr>
            <a:srgbClr val="747775"/>
          </p15:clr>
        </p15:guide>
        <p15:guide id="24" pos="884">
          <p15:clr>
            <a:srgbClr val="747775"/>
          </p15:clr>
        </p15:guide>
        <p15:guide id="25" pos="5139">
          <p15:clr>
            <a:srgbClr val="747775"/>
          </p15:clr>
        </p15:guide>
        <p15:guide id="26" pos="259">
          <p15:clr>
            <a:srgbClr val="747775"/>
          </p15:clr>
        </p15:guide>
        <p15:guide id="27" pos="2871">
          <p15:clr>
            <a:srgbClr val="747775"/>
          </p15:clr>
        </p15:guide>
        <p15:guide id="28" orient="horz" pos="520">
          <p15:clr>
            <a:srgbClr val="747775"/>
          </p15:clr>
        </p15:guide>
        <p15:guide id="29" orient="horz" pos="189">
          <p15:clr>
            <a:srgbClr val="747775"/>
          </p15:clr>
        </p15:guide>
        <p15:guide id="30" orient="horz" pos="1020">
          <p15:clr>
            <a:srgbClr val="747775"/>
          </p15:clr>
        </p15:guide>
        <p15:guide id="31" orient="horz" pos="2127">
          <p15:clr>
            <a:srgbClr val="747775"/>
          </p15:clr>
        </p15:guide>
        <p15:guide id="32" orient="horz" pos="1777">
          <p15:clr>
            <a:srgbClr val="747775"/>
          </p15:clr>
        </p15:guide>
        <p15:guide id="33" orient="horz" pos="1066">
          <p15:clr>
            <a:srgbClr val="747775"/>
          </p15:clr>
        </p15:guide>
        <p15:guide id="34" pos="3455">
          <p15:clr>
            <a:srgbClr val="747775"/>
          </p15:clr>
        </p15:guide>
        <p15:guide id="35" orient="horz" pos="890">
          <p15:clr>
            <a:srgbClr val="747775"/>
          </p15:clr>
        </p15:guide>
        <p15:guide id="36" pos="4128">
          <p15:clr>
            <a:srgbClr val="747775"/>
          </p15:clr>
        </p15:guide>
        <p15:guide id="37" orient="horz" pos="2693">
          <p15:clr>
            <a:srgbClr val="747775"/>
          </p15:clr>
        </p15:guide>
        <p15:guide id="38" pos="3686">
          <p15:clr>
            <a:srgbClr val="747775"/>
          </p15:clr>
        </p15:guide>
        <p15:guide id="39" orient="horz" pos="656">
          <p15:clr>
            <a:srgbClr val="747775"/>
          </p15:clr>
        </p15:guide>
        <p15:guide id="40" orient="horz" pos="2244">
          <p15:clr>
            <a:srgbClr val="747775"/>
          </p15:clr>
        </p15:guide>
        <p15:guide id="41" orient="horz" pos="2212">
          <p15:clr>
            <a:srgbClr val="747775"/>
          </p15:clr>
        </p15:guide>
        <p15:guide id="42" orient="horz" pos="261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11" orient="horz"/>
        <p:guide pos="2924" orient="horz"/>
        <p:guide pos="1736"/>
        <p:guide pos="4876"/>
        <p:guide pos="525"/>
        <p:guide pos="2324" orient="horz"/>
        <p:guide pos="2787" orient="horz"/>
        <p:guide pos="3061" orient="horz"/>
        <p:guide pos="3855"/>
        <p:guide pos="2139" orient="horz"/>
        <p:guide pos="1162" orient="horz"/>
        <p:guide pos="265" orient="horz"/>
        <p:guide pos="5499"/>
        <p:guide pos="251"/>
        <p:guide pos="469" orient="horz"/>
        <p:guide pos="1743" orient="horz"/>
        <p:guide pos="699" orient="horz"/>
        <p:guide pos="767" orient="horz"/>
        <p:guide pos="621"/>
        <p:guide pos="2525"/>
        <p:guide pos="5410"/>
        <p:guide pos="3165"/>
        <p:guide pos="2975" orient="horz"/>
        <p:guide pos="884"/>
        <p:guide pos="5139"/>
        <p:guide pos="259"/>
        <p:guide pos="2871"/>
        <p:guide pos="520" orient="horz"/>
        <p:guide pos="189" orient="horz"/>
        <p:guide pos="1020" orient="horz"/>
        <p:guide pos="2127" orient="horz"/>
        <p:guide pos="1777" orient="horz"/>
        <p:guide pos="1066" orient="horz"/>
        <p:guide pos="3455"/>
        <p:guide pos="890" orient="horz"/>
        <p:guide pos="4128"/>
        <p:guide pos="2693" orient="horz"/>
        <p:guide pos="3686"/>
        <p:guide pos="656" orient="horz"/>
        <p:guide pos="2244" orient="horz"/>
        <p:guide pos="2212" orient="horz"/>
        <p:guide pos="261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Syne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Syne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Syne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Bold-bold.fntdata"/><Relationship Id="rId14" Type="http://schemas.openxmlformats.org/officeDocument/2006/relationships/slide" Target="slides/slide9.xml"/><Relationship Id="rId36" Type="http://schemas.openxmlformats.org/officeDocument/2006/relationships/font" Target="fonts/SyneSemi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Extra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fc64c47d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fc64c47d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08ee385a8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08ee385a8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08ee385a8_11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08ee385a8_11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08ee385a8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908ee385a8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02529466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02529466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08ee385a8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08ee385a8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02529466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02529466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21c3dfdc9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5" name="Google Shape;265;g2c21c3dfdc9_0_6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21c3dfdc9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c21c3dfdc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2022: </a:t>
            </a:r>
            <a:r>
              <a:rPr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Kaunas (Leedu), Esch (Luksemburg), Novi Sad (Serbia)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2023:</a:t>
            </a:r>
            <a:r>
              <a:rPr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Veszprém (Ungari), Timi</a:t>
            </a:r>
            <a:r>
              <a:rPr lang="et" sz="100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ș</a:t>
            </a:r>
            <a:r>
              <a:rPr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oara (Rumeenia), Elefsina (Kreeka)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2024: Tartu (Eesti)</a:t>
            </a:r>
            <a:r>
              <a:rPr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BodØ (Norra), Bad Ischl (Austria)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2025: </a:t>
            </a:r>
            <a:r>
              <a:rPr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Chemnitz (Saksamaa), Nova Gorica/Gorizia (Sloveenia, Itaalia)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08ee385a8_11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908ee385a8_11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/>
              <a:t>SIIN LÕPPEB ESITLUS!!!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21c3dfd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21c3dfd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116a5c083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116a5c083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21c3dfdc9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g2c21c3dfdc9_0_4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116a5c083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116a5c083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116a5c083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116a5c083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116a5c083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116a5c083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c683f894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c683f894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08ee385a8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08ee385a8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 ja alapealkiri; kaks tulpa">
  <p:cSld name="Sisuslaid 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6078" y="378726"/>
            <a:ext cx="837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6079" y="2115354"/>
            <a:ext cx="3989100" cy="2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761964" y="2115354"/>
            <a:ext cx="3995100" cy="2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899" y="4740413"/>
            <a:ext cx="950782" cy="2227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385763" y="1165601"/>
            <a:ext cx="83715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fotoslaid">
  <p:cSld name="Suur fotoslaid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uroopa kaart">
  <p:cSld name="CUSTOM_2">
    <p:bg>
      <p:bgPr>
        <a:solidFill>
          <a:srgbClr val="19191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456300" y="446825"/>
            <a:ext cx="4410900" cy="3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yne SemiBold"/>
              <a:buNone/>
              <a:defRPr b="0" sz="48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yne SemiBold"/>
              <a:buNone/>
              <a:defRPr b="0" sz="5200">
                <a:solidFill>
                  <a:schemeClr val="accen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; üks tulp">
  <p:cSld name="Sisuslaid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86079" y="1598422"/>
            <a:ext cx="83712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type="title"/>
          </p:nvPr>
        </p:nvSpPr>
        <p:spPr>
          <a:xfrm>
            <a:off x="386078" y="378726"/>
            <a:ext cx="83712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; üks tulp 1">
  <p:cSld name="1_Sisuslaid: pealkiri; üks tulp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85763" y="1165601"/>
            <a:ext cx="5004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899" y="4740413"/>
            <a:ext cx="950782" cy="22272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386079" y="2115354"/>
            <a:ext cx="5004600" cy="2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type="title"/>
          </p:nvPr>
        </p:nvSpPr>
        <p:spPr>
          <a:xfrm>
            <a:off x="386079" y="378726"/>
            <a:ext cx="5004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/>
        </p:nvSpPr>
        <p:spPr>
          <a:xfrm>
            <a:off x="6209937" y="0"/>
            <a:ext cx="293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7"/>
          <p:cNvGrpSpPr/>
          <p:nvPr/>
        </p:nvGrpSpPr>
        <p:grpSpPr>
          <a:xfrm>
            <a:off x="5800394" y="380320"/>
            <a:ext cx="762417" cy="4389871"/>
            <a:chOff x="7556315" y="507093"/>
            <a:chExt cx="1016556" cy="5853161"/>
          </a:xfrm>
        </p:grpSpPr>
        <p:cxnSp>
          <p:nvCxnSpPr>
            <p:cNvPr id="70" name="Google Shape;70;p17"/>
            <p:cNvCxnSpPr/>
            <p:nvPr/>
          </p:nvCxnSpPr>
          <p:spPr>
            <a:xfrm>
              <a:off x="7556315" y="507093"/>
              <a:ext cx="0" cy="267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17"/>
            <p:cNvCxnSpPr/>
            <p:nvPr/>
          </p:nvCxnSpPr>
          <p:spPr>
            <a:xfrm>
              <a:off x="7556315" y="3684254"/>
              <a:ext cx="0" cy="267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17"/>
            <p:cNvCxnSpPr/>
            <p:nvPr/>
          </p:nvCxnSpPr>
          <p:spPr>
            <a:xfrm>
              <a:off x="7809971" y="3423920"/>
              <a:ext cx="762900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3.jp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Relationship Id="rId6" Type="http://schemas.openxmlformats.org/officeDocument/2006/relationships/image" Target="../media/image3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Relationship Id="rId6" Type="http://schemas.openxmlformats.org/officeDocument/2006/relationships/image" Target="../media/image35.jpg"/><Relationship Id="rId7" Type="http://schemas.openxmlformats.org/officeDocument/2006/relationships/image" Target="../media/image31.png"/><Relationship Id="rId8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34.jp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3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Relationship Id="rId6" Type="http://schemas.openxmlformats.org/officeDocument/2006/relationships/image" Target="../media/image23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075" y="-30600"/>
            <a:ext cx="9305699" cy="354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4">
            <a:alphaModFix/>
          </a:blip>
          <a:srcRect b="74817" l="0" r="0" t="0"/>
          <a:stretch/>
        </p:blipFill>
        <p:spPr>
          <a:xfrm>
            <a:off x="-201750" y="3796013"/>
            <a:ext cx="9519150" cy="21279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/>
        </p:nvSpPr>
        <p:spPr>
          <a:xfrm>
            <a:off x="652123" y="3902500"/>
            <a:ext cx="3174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Oliver Berg</a:t>
            </a:r>
            <a: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b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 with Europe</a:t>
            </a:r>
            <a:b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Programme Line Manager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652125" y="4553925"/>
            <a:ext cx="165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21st of May </a:t>
            </a:r>
            <a:r>
              <a:rPr lang="et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3992001" y="1264175"/>
            <a:ext cx="12669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presents: </a:t>
            </a:r>
            <a:endParaRPr sz="18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577" y="653396"/>
            <a:ext cx="1994496" cy="48110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1090725" y="1692109"/>
            <a:ext cx="67818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t" sz="18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Arts of Survival </a:t>
            </a:r>
            <a:endParaRPr b="1" sz="36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775" y="3985515"/>
            <a:ext cx="1354450" cy="90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742250" y="579550"/>
            <a:ext cx="5592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0FE5D7"/>
                </a:highlight>
                <a:latin typeface="Syne"/>
                <a:ea typeface="Syne"/>
                <a:cs typeface="Syne"/>
                <a:sym typeface="Syne"/>
              </a:rPr>
              <a:t>Stencibility Goes Europe</a:t>
            </a:r>
            <a:endParaRPr b="1" sz="2000">
              <a:solidFill>
                <a:schemeClr val="dk1"/>
              </a:solidFill>
              <a:highlight>
                <a:srgbClr val="0FE5D7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4-7 July – Tartu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rgbClr val="0FE5D7"/>
              </a:highlight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552549" y="-56451"/>
            <a:ext cx="2626726" cy="52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2525" l="14100" r="14107" t="2525"/>
          <a:stretch/>
        </p:blipFill>
        <p:spPr>
          <a:xfrm>
            <a:off x="5484975" y="1336375"/>
            <a:ext cx="3245025" cy="28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65832" y="3985525"/>
            <a:ext cx="10047314" cy="21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742250" y="1412575"/>
            <a:ext cx="7118400" cy="2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Introducing special features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of Tartu street art in Europe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Street Art Exhibition in Berlin (2022),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Aberdeen (2023), the Stencibility exhibition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Tallinn and the Festival in Tartu (2024)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Europe's largest sticker exhibition on wheels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(250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 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stickers from artists around the world)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48" y="1539594"/>
            <a:ext cx="162701" cy="1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605" y="4423950"/>
            <a:ext cx="1240919" cy="2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48" y="2128969"/>
            <a:ext cx="162701" cy="1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48" y="3013363"/>
            <a:ext cx="162701" cy="1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551" y="0"/>
            <a:ext cx="26657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742250" y="579550"/>
            <a:ext cx="818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DBFF00"/>
                </a:highlight>
                <a:latin typeface="Syne"/>
                <a:ea typeface="Syne"/>
                <a:cs typeface="Syne"/>
                <a:sym typeface="Syne"/>
              </a:rPr>
              <a:t>Tartu with Humanity</a:t>
            </a:r>
            <a:endParaRPr b="1" sz="2000">
              <a:solidFill>
                <a:schemeClr val="dk1"/>
              </a:solidFill>
              <a:highlight>
                <a:srgbClr val="DBFF00"/>
              </a:highlight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1443738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24671" y="2018501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24671" y="1712274"/>
            <a:ext cx="149860" cy="14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742250" y="1290875"/>
            <a:ext cx="56733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Restore trust in human closeness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Learning skills through drama, music and art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Speaking about physical and mental health, improving children’s social skills and mutual understanding, bringing the potential of special people out of the shadows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 b="74522" l="0" r="0" t="0"/>
          <a:stretch/>
        </p:blipFill>
        <p:spPr>
          <a:xfrm>
            <a:off x="-263325" y="3985525"/>
            <a:ext cx="9670651" cy="217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4099" y="670674"/>
            <a:ext cx="1139052" cy="10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551" y="0"/>
            <a:ext cx="26657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742250" y="579550"/>
            <a:ext cx="818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DBFF00"/>
                </a:highlight>
                <a:latin typeface="Syne"/>
                <a:ea typeface="Syne"/>
                <a:cs typeface="Syne"/>
                <a:sym typeface="Syne"/>
              </a:rPr>
              <a:t>Hidden Worlds Expanding</a:t>
            </a:r>
            <a:endParaRPr b="1" sz="2000">
              <a:solidFill>
                <a:schemeClr val="dk1"/>
              </a:solidFill>
              <a:highlight>
                <a:srgbClr val="DBFF00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29 May- 29 September – Viljandi, Valga and Tartu</a:t>
            </a:r>
            <a:endParaRPr b="1" sz="2000">
              <a:solidFill>
                <a:schemeClr val="dk1"/>
              </a:solidFill>
              <a:highlight>
                <a:srgbClr val="DBFF00"/>
              </a:highlight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1593163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1875137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6">
            <a:alphaModFix/>
          </a:blip>
          <a:srcRect b="23763" l="21910" r="26548" t="0"/>
          <a:stretch/>
        </p:blipFill>
        <p:spPr>
          <a:xfrm>
            <a:off x="5851725" y="1412575"/>
            <a:ext cx="2878275" cy="28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733650" y="1460438"/>
            <a:ext cx="5515200" cy="23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Led by Kondas Centre in Viljandi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Faculty of Education Masaryk Uni. in Brno (CZ)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Psychiatric Art Collection of the Hungarian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Academy of Sciences (HU)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Silesian Museum in Katowice (PL)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ARTBRUT 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from Serbia 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(Goran Stojcetovic)(RS)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Also partners from Finland, Latvia, Germany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 Austria.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7">
            <a:alphaModFix/>
          </a:blip>
          <a:srcRect b="26438" l="0" r="0" t="0"/>
          <a:stretch/>
        </p:blipFill>
        <p:spPr>
          <a:xfrm>
            <a:off x="5831775" y="1412575"/>
            <a:ext cx="2918173" cy="28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 rotWithShape="1">
          <a:blip r:embed="rId8">
            <a:alphaModFix/>
          </a:blip>
          <a:srcRect b="74522" l="0" r="0" t="0"/>
          <a:stretch/>
        </p:blipFill>
        <p:spPr>
          <a:xfrm>
            <a:off x="-263325" y="3985525"/>
            <a:ext cx="9670651" cy="217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93074" y="1203325"/>
            <a:ext cx="5382502" cy="26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742250" y="579550"/>
            <a:ext cx="818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F68BD8"/>
                </a:highlight>
                <a:latin typeface="Syne"/>
                <a:ea typeface="Syne"/>
                <a:cs typeface="Syne"/>
                <a:sym typeface="Syne"/>
              </a:rPr>
              <a:t>Tartu with Europe</a:t>
            </a:r>
            <a:endParaRPr b="1" sz="2000">
              <a:solidFill>
                <a:schemeClr val="dk1"/>
              </a:solidFill>
              <a:highlight>
                <a:srgbClr val="DBFF00"/>
              </a:highlight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1593163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2198201"/>
            <a:ext cx="149860" cy="1489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733650" y="1460438"/>
            <a:ext cx="55152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Bringing the European dimension of Tartu 2024 to the minds of everyone in Tartu and Southern Estonia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Making Europe aware that we are also part of its diversity with our local languages and customs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Special traits to share with Europe and beyond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Listening to local voices, concerns and wishes, as well as European public intellectuals and finding common solutions to similar European cities and regions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3108776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2790088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5">
            <a:alphaModFix/>
          </a:blip>
          <a:srcRect b="75602" l="0" r="0" t="0"/>
          <a:stretch/>
        </p:blipFill>
        <p:spPr>
          <a:xfrm>
            <a:off x="-263325" y="4137925"/>
            <a:ext cx="9670651" cy="208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605" y="4423950"/>
            <a:ext cx="1240919" cy="2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4099" y="670674"/>
            <a:ext cx="1139052" cy="10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86548" y="1209850"/>
            <a:ext cx="5382502" cy="265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1593163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2331551"/>
            <a:ext cx="149860" cy="14896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733650" y="1460450"/>
            <a:ext cx="51180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LGBT+ Culture Festival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week long programme ranging from performance art to literature and music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Emphasing that the Tartu 2024 programme is for everybody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5">
            <a:alphaModFix/>
          </a:blip>
          <a:srcRect b="20767" l="0" r="0" t="20767"/>
          <a:stretch/>
        </p:blipFill>
        <p:spPr>
          <a:xfrm>
            <a:off x="5853950" y="1041050"/>
            <a:ext cx="2876052" cy="252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742250" y="579550"/>
            <a:ext cx="81852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F68BD8"/>
                </a:highlight>
                <a:latin typeface="Syne"/>
                <a:ea typeface="Syne"/>
                <a:cs typeface="Syne"/>
                <a:sym typeface="Syne"/>
              </a:rPr>
              <a:t>Tartu 2024 Pride</a:t>
            </a:r>
            <a:endParaRPr b="1" sz="2000">
              <a:solidFill>
                <a:schemeClr val="dk1"/>
              </a:solidFill>
              <a:highlight>
                <a:srgbClr val="F68BD8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12-18 August – Tartu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3250324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6">
            <a:alphaModFix/>
          </a:blip>
          <a:srcRect b="75602" l="0" r="0" t="0"/>
          <a:stretch/>
        </p:blipFill>
        <p:spPr>
          <a:xfrm>
            <a:off x="-263325" y="4137925"/>
            <a:ext cx="9670651" cy="208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605" y="4423950"/>
            <a:ext cx="1240919" cy="29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275" y="-153875"/>
            <a:ext cx="2635474" cy="538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715">
            <a:off x="467819" y="1898964"/>
            <a:ext cx="128236" cy="12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733650" y="1765250"/>
            <a:ext cx="5726100" cy="2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Fostering cooperation between the arts and scientific research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Encouraging debate and artistic creativity in imagining utopias, dystopias and ecotopias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Addressing the cultural and social impact of AI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Spreading knowledge of agriculture, sports and landscape architecture through the arts and from a scientific perspective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742250" y="579550"/>
            <a:ext cx="818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F35E1C"/>
                </a:highlight>
                <a:latin typeface="Syne"/>
                <a:ea typeface="Syne"/>
                <a:cs typeface="Syne"/>
                <a:sym typeface="Syne"/>
              </a:rPr>
              <a:t>Tartu with Universe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0523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6">
            <a:alphaModFix/>
          </a:blip>
          <a:srcRect b="70228" l="35052" r="0" t="0"/>
          <a:stretch/>
        </p:blipFill>
        <p:spPr>
          <a:xfrm rot="-5400000">
            <a:off x="4960877" y="1186624"/>
            <a:ext cx="6280801" cy="25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715">
            <a:off x="467819" y="2490728"/>
            <a:ext cx="128236" cy="12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715">
            <a:off x="488594" y="3082493"/>
            <a:ext cx="128236" cy="12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4099" y="670674"/>
            <a:ext cx="1139052" cy="10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275" y="-153875"/>
            <a:ext cx="2635474" cy="538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1593163"/>
            <a:ext cx="149860" cy="148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733650" y="1460450"/>
            <a:ext cx="57261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Japan’s leading electronic music composer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 visual artist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Audiovisual installation based on the research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from the University of Tartu’s Institute of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Genomics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Sound installation created in collaboration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with the Estonian Philharmonic Chamber Choir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Ikeda’s earlier work </a:t>
            </a:r>
            <a:r>
              <a:rPr i="1"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Supersymmetry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(2014)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was also inspired by science and was created 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during the art residency at CERN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742250" y="579550"/>
            <a:ext cx="818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F35E1C"/>
                </a:highlight>
                <a:latin typeface="Syne"/>
                <a:ea typeface="Syne"/>
                <a:cs typeface="Syne"/>
                <a:sym typeface="Syne"/>
              </a:rPr>
              <a:t>Ryoji Ikeda’s </a:t>
            </a:r>
            <a:r>
              <a:rPr b="1" lang="et" sz="2000">
                <a:solidFill>
                  <a:schemeClr val="dk1"/>
                </a:solidFill>
                <a:highlight>
                  <a:srgbClr val="F35E1C"/>
                </a:highlight>
                <a:latin typeface="Syne"/>
                <a:ea typeface="Syne"/>
                <a:cs typeface="Syne"/>
                <a:sym typeface="Syne"/>
              </a:rPr>
              <a:t>Solo Exhibition</a:t>
            </a:r>
            <a:endParaRPr b="1" sz="2000">
              <a:solidFill>
                <a:schemeClr val="dk1"/>
              </a:solidFill>
              <a:highlight>
                <a:srgbClr val="F35E1C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1.11.24-2.3.25 – Tartu, Estonian National Museum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2181755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41771" y="3104951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462546" y="3655276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0523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6">
            <a:alphaModFix/>
          </a:blip>
          <a:srcRect b="70228" l="35052" r="0" t="0"/>
          <a:stretch/>
        </p:blipFill>
        <p:spPr>
          <a:xfrm rot="-5400000">
            <a:off x="4960877" y="1186624"/>
            <a:ext cx="6280801" cy="25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7">
            <a:alphaModFix/>
          </a:blip>
          <a:srcRect b="14318" l="21685" r="38134" t="8615"/>
          <a:stretch/>
        </p:blipFill>
        <p:spPr>
          <a:xfrm>
            <a:off x="5853950" y="1041050"/>
            <a:ext cx="2876052" cy="2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idx="2" type="body"/>
          </p:nvPr>
        </p:nvSpPr>
        <p:spPr>
          <a:xfrm>
            <a:off x="386081" y="1657350"/>
            <a:ext cx="52023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1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t" sz="1700">
                <a:latin typeface="Montserrat"/>
                <a:ea typeface="Montserrat"/>
                <a:cs typeface="Montserrat"/>
                <a:sym typeface="Montserrat"/>
              </a:rPr>
              <a:t>Latvia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1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t" sz="1700">
                <a:latin typeface="Montserrat"/>
                <a:ea typeface="Montserrat"/>
                <a:cs typeface="Montserrat"/>
                <a:sym typeface="Montserrat"/>
              </a:rPr>
              <a:t>Finland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1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t" sz="1700">
                <a:latin typeface="Montserrat"/>
                <a:ea typeface="Montserrat"/>
                <a:cs typeface="Montserrat"/>
                <a:sym typeface="Montserrat"/>
              </a:rPr>
              <a:t>Lithuania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1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t" sz="1700">
                <a:latin typeface="Montserrat"/>
                <a:ea typeface="Montserrat"/>
                <a:cs typeface="Montserrat"/>
                <a:sym typeface="Montserrat"/>
              </a:rPr>
              <a:t>United Kingdom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1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t" sz="1700">
                <a:latin typeface="Montserrat"/>
                <a:ea typeface="Montserrat"/>
                <a:cs typeface="Montserrat"/>
                <a:sym typeface="Montserrat"/>
              </a:rPr>
              <a:t>Germany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  <a:p>
            <a:pPr indent="-12700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>
            <p:ph type="title"/>
          </p:nvPr>
        </p:nvSpPr>
        <p:spPr>
          <a:xfrm>
            <a:off x="386079" y="378726"/>
            <a:ext cx="5004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t" sz="3500"/>
              <a:t>Tartu 2024 focus markets</a:t>
            </a: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13" y="3139417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13" y="1738578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13" y="2134703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13" y="2637062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 b="0" l="32113" r="32113" t="0"/>
          <a:stretch/>
        </p:blipFill>
        <p:spPr>
          <a:xfrm>
            <a:off x="6200006" y="0"/>
            <a:ext cx="294399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34"/>
          <p:cNvCxnSpPr/>
          <p:nvPr/>
        </p:nvCxnSpPr>
        <p:spPr>
          <a:xfrm>
            <a:off x="6205497" y="2571750"/>
            <a:ext cx="226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13" y="3600967"/>
            <a:ext cx="211912" cy="20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 b="0" l="31002" r="19614" t="0"/>
          <a:stretch/>
        </p:blipFill>
        <p:spPr>
          <a:xfrm>
            <a:off x="3500875" y="411825"/>
            <a:ext cx="3895924" cy="443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5"/>
          <p:cNvCxnSpPr/>
          <p:nvPr/>
        </p:nvCxnSpPr>
        <p:spPr>
          <a:xfrm>
            <a:off x="3744570" y="3702716"/>
            <a:ext cx="2168100" cy="0"/>
          </a:xfrm>
          <a:prstGeom prst="straightConnector1">
            <a:avLst/>
          </a:prstGeom>
          <a:noFill/>
          <a:ln cap="flat" cmpd="sng" w="28575">
            <a:solidFill>
              <a:srgbClr val="0EE5D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82" name="Google Shape;282;p35"/>
          <p:cNvCxnSpPr/>
          <p:nvPr/>
        </p:nvCxnSpPr>
        <p:spPr>
          <a:xfrm flipH="1">
            <a:off x="6038745" y="3816191"/>
            <a:ext cx="1328400" cy="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EE5D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83" name="Google Shape;283;p35"/>
          <p:cNvCxnSpPr/>
          <p:nvPr/>
        </p:nvCxnSpPr>
        <p:spPr>
          <a:xfrm flipH="1">
            <a:off x="6130100" y="4461025"/>
            <a:ext cx="1088700" cy="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EE5D7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84" name="Google Shape;284;p35"/>
          <p:cNvSpPr txBox="1"/>
          <p:nvPr/>
        </p:nvSpPr>
        <p:spPr>
          <a:xfrm>
            <a:off x="456300" y="446825"/>
            <a:ext cx="4410900" cy="3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800">
                <a:latin typeface="Syne SemiBold"/>
                <a:ea typeface="Syne SemiBold"/>
                <a:cs typeface="Syne SemiBold"/>
                <a:sym typeface="Syne SemiBold"/>
              </a:rPr>
              <a:t>European Capital of Cultures</a:t>
            </a:r>
            <a:endParaRPr sz="3800">
              <a:solidFill>
                <a:srgbClr val="000000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85" name="Google Shape;285;p35"/>
          <p:cNvCxnSpPr/>
          <p:nvPr/>
        </p:nvCxnSpPr>
        <p:spPr>
          <a:xfrm rot="10800000">
            <a:off x="6149450" y="2841925"/>
            <a:ext cx="960000" cy="0"/>
          </a:xfrm>
          <a:prstGeom prst="straightConnector1">
            <a:avLst/>
          </a:prstGeom>
          <a:noFill/>
          <a:ln cap="flat" cmpd="sng" w="28575">
            <a:solidFill>
              <a:srgbClr val="F68BD8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86" name="Google Shape;286;p35"/>
          <p:cNvSpPr txBox="1"/>
          <p:nvPr/>
        </p:nvSpPr>
        <p:spPr>
          <a:xfrm>
            <a:off x="6713125" y="2571725"/>
            <a:ext cx="2145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68BD8"/>
                </a:highlight>
                <a:latin typeface="Syne SemiBold"/>
                <a:ea typeface="Syne SemiBold"/>
                <a:cs typeface="Syne SemiBold"/>
                <a:sym typeface="Syne SemiBold"/>
              </a:rPr>
              <a:t>KAUNAS 2022</a:t>
            </a:r>
            <a:endParaRPr sz="1800">
              <a:solidFill>
                <a:srgbClr val="000000"/>
              </a:solidFill>
              <a:highlight>
                <a:srgbClr val="F68BD8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87" name="Google Shape;287;p35"/>
          <p:cNvCxnSpPr/>
          <p:nvPr/>
        </p:nvCxnSpPr>
        <p:spPr>
          <a:xfrm>
            <a:off x="1484915" y="3420960"/>
            <a:ext cx="3656100" cy="0"/>
          </a:xfrm>
          <a:prstGeom prst="straightConnector1">
            <a:avLst/>
          </a:prstGeom>
          <a:noFill/>
          <a:ln cap="flat" cmpd="sng" w="28575">
            <a:solidFill>
              <a:srgbClr val="F68BD8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88" name="Google Shape;288;p35"/>
          <p:cNvSpPr txBox="1"/>
          <p:nvPr/>
        </p:nvSpPr>
        <p:spPr>
          <a:xfrm>
            <a:off x="259183" y="3170803"/>
            <a:ext cx="1744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68BD8"/>
                </a:highlight>
                <a:latin typeface="Syne SemiBold"/>
                <a:ea typeface="Syne SemiBold"/>
                <a:cs typeface="Syne SemiBold"/>
                <a:sym typeface="Syne SemiBold"/>
              </a:rPr>
              <a:t>ESCH 2022</a:t>
            </a:r>
            <a:endParaRPr sz="1800">
              <a:solidFill>
                <a:srgbClr val="000000"/>
              </a:solidFill>
              <a:highlight>
                <a:srgbClr val="F68BD8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89" name="Google Shape;289;p35"/>
          <p:cNvCxnSpPr/>
          <p:nvPr/>
        </p:nvCxnSpPr>
        <p:spPr>
          <a:xfrm>
            <a:off x="4284750" y="3883750"/>
            <a:ext cx="1734600" cy="0"/>
          </a:xfrm>
          <a:prstGeom prst="straightConnector1">
            <a:avLst/>
          </a:prstGeom>
          <a:noFill/>
          <a:ln cap="flat" cmpd="sng" w="28575">
            <a:solidFill>
              <a:srgbClr val="F68BD8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90" name="Google Shape;290;p35"/>
          <p:cNvSpPr txBox="1"/>
          <p:nvPr/>
        </p:nvSpPr>
        <p:spPr>
          <a:xfrm>
            <a:off x="2548594" y="3699638"/>
            <a:ext cx="2263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68BD8"/>
                </a:highlight>
                <a:latin typeface="Syne SemiBold"/>
                <a:ea typeface="Syne SemiBold"/>
                <a:cs typeface="Syne SemiBold"/>
                <a:sym typeface="Syne SemiBold"/>
              </a:rPr>
              <a:t>NOVI SAD 2022</a:t>
            </a:r>
            <a:endParaRPr sz="1800">
              <a:solidFill>
                <a:srgbClr val="000000"/>
              </a:solidFill>
              <a:highlight>
                <a:srgbClr val="F68BD8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91" name="Google Shape;291;p35"/>
          <p:cNvCxnSpPr/>
          <p:nvPr/>
        </p:nvCxnSpPr>
        <p:spPr>
          <a:xfrm>
            <a:off x="6339223" y="2467983"/>
            <a:ext cx="1012800" cy="0"/>
          </a:xfrm>
          <a:prstGeom prst="straightConnector1">
            <a:avLst/>
          </a:prstGeom>
          <a:noFill/>
          <a:ln cap="flat" cmpd="sng" w="28575">
            <a:solidFill>
              <a:srgbClr val="DBFF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2" name="Google Shape;292;p35"/>
          <p:cNvSpPr txBox="1"/>
          <p:nvPr/>
        </p:nvSpPr>
        <p:spPr>
          <a:xfrm>
            <a:off x="6784126" y="2205450"/>
            <a:ext cx="2269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DBFF00"/>
                </a:highlight>
                <a:latin typeface="Syne SemiBold"/>
                <a:ea typeface="Syne SemiBold"/>
                <a:cs typeface="Syne SemiBold"/>
                <a:sym typeface="Syne SemiBold"/>
              </a:rPr>
              <a:t>TARTU 2024</a:t>
            </a:r>
            <a:endParaRPr sz="1800">
              <a:solidFill>
                <a:srgbClr val="000000"/>
              </a:solidFill>
              <a:highlight>
                <a:srgbClr val="DBFF00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93" name="Google Shape;293;p35"/>
          <p:cNvCxnSpPr/>
          <p:nvPr/>
        </p:nvCxnSpPr>
        <p:spPr>
          <a:xfrm rot="10800000">
            <a:off x="5555880" y="1212100"/>
            <a:ext cx="1654200" cy="0"/>
          </a:xfrm>
          <a:prstGeom prst="straightConnector1">
            <a:avLst/>
          </a:prstGeom>
          <a:noFill/>
          <a:ln cap="flat" cmpd="sng" w="28575">
            <a:solidFill>
              <a:srgbClr val="DBFF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94" name="Google Shape;294;p35"/>
          <p:cNvSpPr txBox="1"/>
          <p:nvPr/>
        </p:nvSpPr>
        <p:spPr>
          <a:xfrm>
            <a:off x="6919272" y="949570"/>
            <a:ext cx="1971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DBFF00"/>
                </a:highlight>
                <a:latin typeface="Syne SemiBold"/>
                <a:ea typeface="Syne SemiBold"/>
                <a:cs typeface="Syne SemiBold"/>
                <a:sym typeface="Syne SemiBold"/>
              </a:rPr>
              <a:t>BODØ 2024</a:t>
            </a:r>
            <a:endParaRPr sz="1800">
              <a:solidFill>
                <a:srgbClr val="000000"/>
              </a:solidFill>
              <a:highlight>
                <a:srgbClr val="DBFF00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95" name="Google Shape;295;p35"/>
          <p:cNvCxnSpPr/>
          <p:nvPr/>
        </p:nvCxnSpPr>
        <p:spPr>
          <a:xfrm>
            <a:off x="5527809" y="3621997"/>
            <a:ext cx="1635000" cy="0"/>
          </a:xfrm>
          <a:prstGeom prst="straightConnector1">
            <a:avLst/>
          </a:prstGeom>
          <a:noFill/>
          <a:ln cap="flat" cmpd="sng" w="28575">
            <a:solidFill>
              <a:srgbClr val="DBFF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6" name="Google Shape;296;p35"/>
          <p:cNvSpPr txBox="1"/>
          <p:nvPr/>
        </p:nvSpPr>
        <p:spPr>
          <a:xfrm>
            <a:off x="6145474" y="3362950"/>
            <a:ext cx="2168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DBFF00"/>
                </a:highlight>
                <a:latin typeface="Syne SemiBold"/>
                <a:ea typeface="Syne SemiBold"/>
                <a:cs typeface="Syne SemiBold"/>
                <a:sym typeface="Syne SemiBold"/>
              </a:rPr>
              <a:t>BAD ISCHL 2024</a:t>
            </a:r>
            <a:endParaRPr sz="1800">
              <a:solidFill>
                <a:srgbClr val="000000"/>
              </a:solidFill>
              <a:highlight>
                <a:srgbClr val="DBFF00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297" name="Google Shape;297;p35"/>
          <p:cNvCxnSpPr/>
          <p:nvPr/>
        </p:nvCxnSpPr>
        <p:spPr>
          <a:xfrm>
            <a:off x="2057400" y="3784700"/>
            <a:ext cx="35619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8" name="Google Shape;298;p35"/>
          <p:cNvCxnSpPr/>
          <p:nvPr/>
        </p:nvCxnSpPr>
        <p:spPr>
          <a:xfrm>
            <a:off x="2127775" y="3260225"/>
            <a:ext cx="3404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99" name="Google Shape;299;p35"/>
          <p:cNvSpPr txBox="1"/>
          <p:nvPr/>
        </p:nvSpPr>
        <p:spPr>
          <a:xfrm>
            <a:off x="1670350" y="2985610"/>
            <a:ext cx="25215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FFFFF"/>
                </a:highlight>
                <a:latin typeface="Syne SemiBold"/>
                <a:ea typeface="Syne SemiBold"/>
                <a:cs typeface="Syne SemiBold"/>
                <a:sym typeface="Syne SemiBold"/>
              </a:rPr>
              <a:t>CHEMNITZ 2025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224800" y="3663980"/>
            <a:ext cx="2145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FFFFF"/>
                </a:highlight>
                <a:latin typeface="Syne SemiBold"/>
                <a:ea typeface="Syne SemiBold"/>
                <a:cs typeface="Syne SemiBold"/>
                <a:sym typeface="Syne SemiBold"/>
              </a:rPr>
              <a:t>NOVA GORICA/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FFFFFF"/>
                </a:highlight>
                <a:latin typeface="Syne SemiBold"/>
                <a:ea typeface="Syne SemiBold"/>
                <a:cs typeface="Syne SemiBold"/>
                <a:sym typeface="Syne SemiBold"/>
              </a:rPr>
              <a:t>GORIZIA 2025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2336023" y="3352025"/>
            <a:ext cx="2235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0EE5D7"/>
                </a:highlight>
                <a:latin typeface="Syne SemiBold"/>
                <a:ea typeface="Syne SemiBold"/>
                <a:cs typeface="Syne SemiBold"/>
                <a:sym typeface="Syne SemiBold"/>
              </a:rPr>
              <a:t>VESZPRÉM 2023</a:t>
            </a:r>
            <a:endParaRPr sz="1800">
              <a:solidFill>
                <a:srgbClr val="000000"/>
              </a:solidFill>
              <a:highlight>
                <a:srgbClr val="0EE5D7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6813525" y="3627673"/>
            <a:ext cx="2269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0EE5D7"/>
                </a:highlight>
                <a:latin typeface="Syne SemiBold"/>
                <a:ea typeface="Syne SemiBold"/>
                <a:cs typeface="Syne SemiBold"/>
                <a:sym typeface="Syne SemiBold"/>
              </a:rPr>
              <a:t>TIMIȘOARA 2023</a:t>
            </a:r>
            <a:endParaRPr sz="1800">
              <a:solidFill>
                <a:srgbClr val="000000"/>
              </a:solidFill>
              <a:highlight>
                <a:srgbClr val="0EE5D7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7086069" y="4210395"/>
            <a:ext cx="2028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highlight>
                  <a:srgbClr val="0EE5D7"/>
                </a:highlight>
                <a:latin typeface="Syne SemiBold"/>
                <a:ea typeface="Syne SemiBold"/>
                <a:cs typeface="Syne SemiBold"/>
                <a:sym typeface="Syne SemiBold"/>
              </a:rPr>
              <a:t>ELEFSINA 2023</a:t>
            </a:r>
            <a:endParaRPr sz="1800">
              <a:solidFill>
                <a:srgbClr val="000000"/>
              </a:solidFill>
              <a:highlight>
                <a:srgbClr val="0EE5D7"/>
              </a:highlight>
              <a:latin typeface="Syne SemiBold"/>
              <a:ea typeface="Syne SemiBold"/>
              <a:cs typeface="Syne SemiBold"/>
              <a:sym typeface="Syne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b="0" l="39" r="29" t="0"/>
          <a:stretch/>
        </p:blipFill>
        <p:spPr>
          <a:xfrm>
            <a:off x="0" y="-477732"/>
            <a:ext cx="9144003" cy="609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15" y="231252"/>
            <a:ext cx="1566771" cy="3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 txBox="1"/>
          <p:nvPr/>
        </p:nvSpPr>
        <p:spPr>
          <a:xfrm>
            <a:off x="745050" y="3441478"/>
            <a:ext cx="80796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t" sz="5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5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Enjoy Tartu !</a:t>
            </a:r>
            <a:endParaRPr b="1" sz="5800">
              <a:solidFill>
                <a:schemeClr val="lt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311" name="Google Shape;31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2580" y="147427"/>
            <a:ext cx="679126" cy="6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/>
          <p:nvPr/>
        </p:nvSpPr>
        <p:spPr>
          <a:xfrm>
            <a:off x="6756300" y="0"/>
            <a:ext cx="5554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Explore</a:t>
            </a:r>
            <a:br>
              <a:rPr b="1" lang="et" sz="1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1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the entire </a:t>
            </a:r>
            <a:br>
              <a:rPr b="1" lang="et" sz="1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1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programme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5453" l="0" r="0" t="5444"/>
          <a:stretch/>
        </p:blipFill>
        <p:spPr>
          <a:xfrm>
            <a:off x="0" y="-218750"/>
            <a:ext cx="9144003" cy="60989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0" y="1043125"/>
            <a:ext cx="922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A</a:t>
            </a: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 year  like no other!</a:t>
            </a:r>
            <a:endParaRPr b="1" sz="4800">
              <a:solidFill>
                <a:schemeClr val="lt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8BD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950" y="-83825"/>
            <a:ext cx="5847725" cy="53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4191340" y="-265700"/>
            <a:ext cx="9670651" cy="8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756750" y="585750"/>
            <a:ext cx="3582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F68BD8"/>
                </a:highlight>
                <a:latin typeface="Syne"/>
                <a:ea typeface="Syne"/>
                <a:cs typeface="Syne"/>
                <a:sym typeface="Syne"/>
              </a:rPr>
              <a:t>Artistic Concept</a:t>
            </a:r>
            <a:endParaRPr b="1" sz="2000">
              <a:solidFill>
                <a:schemeClr val="dk1"/>
              </a:solidFill>
              <a:highlight>
                <a:srgbClr val="F68BD8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highlight>
                  <a:srgbClr val="F68BD8"/>
                </a:highlight>
                <a:latin typeface="Syne"/>
                <a:ea typeface="Syne"/>
                <a:cs typeface="Syne"/>
                <a:sym typeface="Syne"/>
              </a:rPr>
              <a:t>Arts of Survival</a:t>
            </a:r>
            <a:r>
              <a:rPr lang="et" sz="1500">
                <a:solidFill>
                  <a:schemeClr val="lt1"/>
                </a:solidFill>
                <a:highlight>
                  <a:srgbClr val="F68BD8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refers to the knowledge,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skills, and values that will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help us lead a good life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the future.</a:t>
            </a:r>
            <a:endParaRPr sz="2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6">
            <a:alphaModFix/>
          </a:blip>
          <a:srcRect b="0" l="18465" r="19611" t="0"/>
          <a:stretch/>
        </p:blipFill>
        <p:spPr>
          <a:xfrm>
            <a:off x="5671463" y="585742"/>
            <a:ext cx="3423264" cy="310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7">
            <a:alphaModFix amt="56000"/>
          </a:blip>
          <a:srcRect b="28592" l="29668" r="29204" t="29831"/>
          <a:stretch/>
        </p:blipFill>
        <p:spPr>
          <a:xfrm>
            <a:off x="5990592" y="1977293"/>
            <a:ext cx="2450659" cy="24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894" y="912563"/>
            <a:ext cx="5352226" cy="39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/>
          <p:nvPr/>
        </p:nvSpPr>
        <p:spPr>
          <a:xfrm>
            <a:off x="6206963" y="4683338"/>
            <a:ext cx="2617800" cy="3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398850" y="1691513"/>
            <a:ext cx="39660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Tartu and Southern Estonia’s largest joint venture </a:t>
            </a:r>
            <a:b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(20 municipalities)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Quarter of Estonia celebrating </a:t>
            </a:r>
            <a:b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Tartu 2024 title year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Several different local traditions and customs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5" y="1759108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5" y="3017728"/>
            <a:ext cx="211912" cy="20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5" y="3923819"/>
            <a:ext cx="211912" cy="209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type="title"/>
          </p:nvPr>
        </p:nvSpPr>
        <p:spPr>
          <a:xfrm>
            <a:off x="386078" y="378726"/>
            <a:ext cx="83712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t"/>
              <a:t>Tartu 2024 </a:t>
            </a:r>
            <a:br>
              <a:rPr lang="et"/>
            </a:br>
            <a:r>
              <a:rPr lang="et"/>
              <a:t>in Estonia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99" y="4740413"/>
            <a:ext cx="950782" cy="22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E5D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182801" y="-2434140"/>
            <a:ext cx="9670651" cy="85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500" y="1173283"/>
            <a:ext cx="3092127" cy="23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48601" r="0" t="-4220"/>
          <a:stretch/>
        </p:blipFill>
        <p:spPr>
          <a:xfrm rot="5400000">
            <a:off x="-3530588" y="1904250"/>
            <a:ext cx="4970527" cy="891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FF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1524" y="3853451"/>
            <a:ext cx="10227052" cy="911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1181100" y="1021381"/>
            <a:ext cx="67818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t" sz="1800"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That will lead</a:t>
            </a:r>
            <a:br>
              <a:rPr b="1" lang="et"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b="1" lang="et"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to more than</a:t>
            </a:r>
            <a:endParaRPr b="1" sz="36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3306150" y="3013516"/>
            <a:ext cx="25317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events!</a:t>
            </a:r>
            <a:endParaRPr b="1" sz="360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2359050" y="2635805"/>
            <a:ext cx="4425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0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1,000</a:t>
            </a:r>
            <a:endParaRPr b="1" sz="10000">
              <a:latin typeface="Syne SemiBold"/>
              <a:ea typeface="Syne SemiBold"/>
              <a:cs typeface="Syne SemiBold"/>
              <a:sym typeface="Syne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725" y="-2334000"/>
            <a:ext cx="9334400" cy="93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3324" y="3985525"/>
            <a:ext cx="9670651" cy="8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707916" y="1043345"/>
            <a:ext cx="3811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9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Projects belong </a:t>
            </a:r>
            <a:br>
              <a:rPr b="1" lang="et" sz="19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</a:br>
            <a:r>
              <a:rPr b="1" lang="et" sz="19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to programme lines:</a:t>
            </a:r>
            <a:endParaRPr b="1" sz="19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8636" y="2770075"/>
            <a:ext cx="1723525" cy="100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2562" y="2770075"/>
            <a:ext cx="1594737" cy="7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8595" y="1104675"/>
            <a:ext cx="1929011" cy="6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5025" y="1104675"/>
            <a:ext cx="1551360" cy="6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6061399" y="-257887"/>
            <a:ext cx="9670651" cy="85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100000">
            <a:off x="4214920" y="-622683"/>
            <a:ext cx="3678927" cy="368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3452225" y="324200"/>
            <a:ext cx="52041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Sustainability: </a:t>
            </a:r>
            <a:br>
              <a:rPr b="1" lang="et" sz="1500">
                <a:solidFill>
                  <a:schemeClr val="dk1"/>
                </a:solidFill>
                <a:highlight>
                  <a:schemeClr val="lt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Guidelines for organising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environmentally friendly and accessible events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99993">
            <a:off x="4202248" y="594845"/>
            <a:ext cx="3689428" cy="3691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3404050" y="1518000"/>
            <a:ext cx="52827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Volunteers: </a:t>
            </a:r>
            <a:b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 than 250 local and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international volunteers contribute to the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success of Tartu 2024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700000">
            <a:off x="4213211" y="2069439"/>
            <a:ext cx="3680353" cy="36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3666388" y="2978536"/>
            <a:ext cx="4776000" cy="26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Youth:</a:t>
            </a:r>
            <a:r>
              <a:rPr lang="et" sz="15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 </a:t>
            </a:r>
            <a:br>
              <a:rPr lang="et" sz="15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 2024 Extended programme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14-19 year-olds, empowering them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organize cultural events tailored </a:t>
            </a:r>
            <a:b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their peers (3x24 youngsters)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chemeClr val="lt1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756750" y="2648350"/>
            <a:ext cx="2733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Some of the 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Key Focus 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Areas for</a:t>
            </a:r>
            <a:endParaRPr b="1" sz="15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Tartu 2024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25800" y="-56451"/>
            <a:ext cx="2724950" cy="52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742250" y="1110050"/>
            <a:ext cx="6182700" cy="2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to be more nature-friendly in daily urban existence</a:t>
            </a:r>
            <a:r>
              <a:rPr lang="et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latin typeface="Montserrat SemiBold"/>
                <a:ea typeface="Montserrat SemiBold"/>
                <a:cs typeface="Montserrat SemiBold"/>
                <a:sym typeface="Montserrat SemiBold"/>
              </a:rPr>
              <a:t>Find new adaptation strategies in our daily lives as people who create and experience art.</a:t>
            </a:r>
            <a:endParaRPr sz="1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</a:t>
            </a:r>
            <a:r>
              <a:rPr lang="et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oticing the biodiversity, sustainable architecture, food, fashion and delve into the connections between nature and culture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742240" y="579550"/>
            <a:ext cx="381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2000">
                <a:solidFill>
                  <a:schemeClr val="dk1"/>
                </a:solidFill>
                <a:highlight>
                  <a:srgbClr val="0FE5D7"/>
                </a:highlight>
                <a:latin typeface="Syne"/>
                <a:ea typeface="Syne"/>
                <a:cs typeface="Syne"/>
                <a:sym typeface="Syne"/>
              </a:rPr>
              <a:t>Tartu with Earth</a:t>
            </a:r>
            <a:endParaRPr b="1" sz="2000">
              <a:highlight>
                <a:srgbClr val="0FE5D7"/>
              </a:highlight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00" y="4423950"/>
            <a:ext cx="1238945" cy="2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1248839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1617101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41771" y="2293926"/>
            <a:ext cx="149860" cy="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4099" y="670674"/>
            <a:ext cx="1139052" cy="10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63324" y="3985525"/>
            <a:ext cx="9670651" cy="85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